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98" r:id="rId1"/>
    <p:sldMasterId id="2147483699" r:id="rId2"/>
    <p:sldMasterId id="2147483696" r:id="rId3"/>
  </p:sldMasterIdLst>
  <p:notesMasterIdLst>
    <p:notesMasterId r:id="rId40"/>
  </p:notesMasterIdLst>
  <p:sldIdLst>
    <p:sldId id="260" r:id="rId4"/>
    <p:sldId id="381" r:id="rId5"/>
    <p:sldId id="379" r:id="rId6"/>
    <p:sldId id="380" r:id="rId7"/>
    <p:sldId id="364" r:id="rId8"/>
    <p:sldId id="391" r:id="rId9"/>
    <p:sldId id="383" r:id="rId10"/>
    <p:sldId id="384" r:id="rId11"/>
    <p:sldId id="385" r:id="rId12"/>
    <p:sldId id="386" r:id="rId13"/>
    <p:sldId id="290" r:id="rId14"/>
    <p:sldId id="365" r:id="rId15"/>
    <p:sldId id="387" r:id="rId16"/>
    <p:sldId id="291" r:id="rId17"/>
    <p:sldId id="369" r:id="rId18"/>
    <p:sldId id="298" r:id="rId19"/>
    <p:sldId id="292" r:id="rId20"/>
    <p:sldId id="370" r:id="rId21"/>
    <p:sldId id="299" r:id="rId22"/>
    <p:sldId id="371" r:id="rId23"/>
    <p:sldId id="293" r:id="rId24"/>
    <p:sldId id="301" r:id="rId25"/>
    <p:sldId id="390" r:id="rId26"/>
    <p:sldId id="294" r:id="rId27"/>
    <p:sldId id="373" r:id="rId28"/>
    <p:sldId id="303" r:id="rId29"/>
    <p:sldId id="295" r:id="rId30"/>
    <p:sldId id="374" r:id="rId31"/>
    <p:sldId id="305" r:id="rId32"/>
    <p:sldId id="296" r:id="rId33"/>
    <p:sldId id="375" r:id="rId34"/>
    <p:sldId id="306" r:id="rId35"/>
    <p:sldId id="307" r:id="rId36"/>
    <p:sldId id="388" r:id="rId37"/>
    <p:sldId id="377" r:id="rId38"/>
    <p:sldId id="312" r:id="rId39"/>
  </p:sldIdLst>
  <p:sldSz cx="15119350" cy="89995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24FE70-1C5F-44C9-BDA1-FA15A81CC38A}" v="3" dt="2024-02-07T11:13:47.414"/>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86433" autoAdjust="0"/>
  </p:normalViewPr>
  <p:slideViewPr>
    <p:cSldViewPr snapToGrid="0">
      <p:cViewPr varScale="1">
        <p:scale>
          <a:sx n="76" d="100"/>
          <a:sy n="76" d="100"/>
        </p:scale>
        <p:origin x="1842"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0" Type="http://schemas.openxmlformats.org/officeDocument/2006/relationships/slide" Target="slides/slide17.xml"/><Relationship Id="rId4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2C0B07-E34B-0141-BD8A-779273D869C2}" type="doc">
      <dgm:prSet loTypeId="urn:microsoft.com/office/officeart/2005/8/layout/default#2" loCatId="" qsTypeId="urn:microsoft.com/office/officeart/2005/8/quickstyle/simple4" qsCatId="simple" csTypeId="urn:microsoft.com/office/officeart/2005/8/colors/colorful1#1" csCatId="colorful" phldr="1"/>
      <dgm:spPr/>
      <dgm:t>
        <a:bodyPr/>
        <a:lstStyle/>
        <a:p>
          <a:endParaRPr lang="en-US"/>
        </a:p>
      </dgm:t>
    </dgm:pt>
    <dgm:pt modelId="{C2426E26-4674-9C44-B9DE-ECC9814C354F}">
      <dgm:prSet phldrT="[Text]" custT="1"/>
      <dgm:spPr/>
      <dgm:t>
        <a:bodyPr/>
        <a:lstStyle/>
        <a:p>
          <a:r>
            <a:rPr lang="en-US" sz="2800" b="1" dirty="0">
              <a:latin typeface="Open Sans" pitchFamily="2" charset="0"/>
              <a:ea typeface="Open Sans" pitchFamily="2" charset="0"/>
              <a:cs typeface="Open Sans" pitchFamily="2" charset="0"/>
            </a:rPr>
            <a:t>Transparence</a:t>
          </a:r>
        </a:p>
      </dgm:t>
    </dgm:pt>
    <dgm:pt modelId="{AAC26722-7E8E-964A-9EF0-BF27ABEBD944}" type="parTrans" cxnId="{9C523C50-0968-324B-86A0-F4B5F05C4491}">
      <dgm:prSet/>
      <dgm:spPr/>
      <dgm:t>
        <a:bodyPr/>
        <a:lstStyle/>
        <a:p>
          <a:endParaRPr lang="en-US" sz="2800" b="1">
            <a:latin typeface="+mj-lt"/>
          </a:endParaRPr>
        </a:p>
      </dgm:t>
    </dgm:pt>
    <dgm:pt modelId="{98AA5C20-EAA4-9D43-B0F0-D515BB03A90A}" type="sibTrans" cxnId="{9C523C50-0968-324B-86A0-F4B5F05C4491}">
      <dgm:prSet/>
      <dgm:spPr/>
      <dgm:t>
        <a:bodyPr/>
        <a:lstStyle/>
        <a:p>
          <a:endParaRPr lang="en-US" sz="2800" b="1">
            <a:latin typeface="+mj-lt"/>
          </a:endParaRPr>
        </a:p>
      </dgm:t>
    </dgm:pt>
    <dgm:pt modelId="{B1A04A4B-8914-C346-982E-ED3DD4976680}">
      <dgm:prSet phldrT="[Text]" custT="1"/>
      <dgm:spPr/>
      <dgm:t>
        <a:bodyPr/>
        <a:lstStyle/>
        <a:p>
          <a:r>
            <a:rPr lang="it-IT" sz="2800" b="1" kern="1200" dirty="0">
              <a:solidFill>
                <a:srgbClr val="FFFFFF"/>
              </a:solidFill>
              <a:latin typeface="Open Sans" pitchFamily="2" charset="0"/>
              <a:ea typeface="Open Sans" pitchFamily="2" charset="0"/>
              <a:cs typeface="Open Sans" pitchFamily="2" charset="0"/>
            </a:rPr>
            <a:t> </a:t>
          </a:r>
          <a:r>
            <a:rPr lang="it-IT" sz="2800" b="1" kern="1200" dirty="0" err="1">
              <a:solidFill>
                <a:srgbClr val="FFFFFF"/>
              </a:solidFill>
              <a:latin typeface="Open Sans" pitchFamily="2" charset="0"/>
              <a:ea typeface="Open Sans" pitchFamily="2" charset="0"/>
              <a:cs typeface="Open Sans" pitchFamily="2" charset="0"/>
            </a:rPr>
            <a:t>Egalité</a:t>
          </a:r>
          <a:r>
            <a:rPr lang="it-IT" sz="2800" b="1" kern="1200" dirty="0">
              <a:solidFill>
                <a:srgbClr val="FFFFFF"/>
              </a:solidFill>
              <a:latin typeface="Open Sans" pitchFamily="2" charset="0"/>
              <a:ea typeface="Open Sans" pitchFamily="2" charset="0"/>
              <a:cs typeface="Open Sans" pitchFamily="2" charset="0"/>
            </a:rPr>
            <a:t> de </a:t>
          </a:r>
          <a:r>
            <a:rPr lang="it-IT" sz="2800" b="1" kern="1200" dirty="0" err="1">
              <a:solidFill>
                <a:srgbClr val="FFFFFF"/>
              </a:solidFill>
              <a:latin typeface="Open Sans" pitchFamily="2" charset="0"/>
              <a:ea typeface="Open Sans" pitchFamily="2" charset="0"/>
              <a:cs typeface="Open Sans" pitchFamily="2" charset="0"/>
            </a:rPr>
            <a:t>traitement</a:t>
          </a:r>
          <a:endParaRPr lang="en-US" sz="2800" b="1" kern="1200" dirty="0">
            <a:solidFill>
              <a:srgbClr val="FFFFFF"/>
            </a:solidFill>
            <a:latin typeface="Open Sans" pitchFamily="2" charset="0"/>
            <a:ea typeface="Open Sans" pitchFamily="2" charset="0"/>
            <a:cs typeface="Open Sans" pitchFamily="2" charset="0"/>
          </a:endParaRPr>
        </a:p>
      </dgm:t>
    </dgm:pt>
    <dgm:pt modelId="{41931A53-C187-364F-8A80-AA447125596E}" type="parTrans" cxnId="{7DE3FE16-7F79-1B43-A32F-1B8E7B34EEC4}">
      <dgm:prSet/>
      <dgm:spPr/>
      <dgm:t>
        <a:bodyPr/>
        <a:lstStyle/>
        <a:p>
          <a:endParaRPr lang="en-US" sz="2800" b="1">
            <a:latin typeface="+mj-lt"/>
          </a:endParaRPr>
        </a:p>
      </dgm:t>
    </dgm:pt>
    <dgm:pt modelId="{870BFE13-E909-0B4D-888A-184D3C2565C3}" type="sibTrans" cxnId="{7DE3FE16-7F79-1B43-A32F-1B8E7B34EEC4}">
      <dgm:prSet/>
      <dgm:spPr/>
      <dgm:t>
        <a:bodyPr/>
        <a:lstStyle/>
        <a:p>
          <a:endParaRPr lang="en-US" sz="2800" b="1">
            <a:latin typeface="+mj-lt"/>
          </a:endParaRPr>
        </a:p>
      </dgm:t>
    </dgm:pt>
    <dgm:pt modelId="{9DD835A7-DA7F-9342-AAC2-B37733FC5AED}">
      <dgm:prSet phldrT="[Text]" custT="1"/>
      <dgm:spPr/>
      <dgm:t>
        <a:bodyPr/>
        <a:lstStyle/>
        <a:p>
          <a:pPr marL="0" lvl="0" indent="0" algn="ctr" defTabSz="1244600">
            <a:lnSpc>
              <a:spcPct val="90000"/>
            </a:lnSpc>
            <a:spcBef>
              <a:spcPct val="0"/>
            </a:spcBef>
            <a:spcAft>
              <a:spcPct val="35000"/>
            </a:spcAft>
            <a:buNone/>
          </a:pPr>
          <a:r>
            <a:rPr lang="en-US" sz="2800" b="1" kern="1200" dirty="0">
              <a:solidFill>
                <a:srgbClr val="FFFFFF"/>
              </a:solidFill>
              <a:latin typeface="Open Sans" pitchFamily="2" charset="0"/>
              <a:ea typeface="Open Sans" pitchFamily="2" charset="0"/>
              <a:cs typeface="Open Sans" pitchFamily="2" charset="0"/>
            </a:rPr>
            <a:t>Non-discrimination</a:t>
          </a:r>
        </a:p>
      </dgm:t>
    </dgm:pt>
    <dgm:pt modelId="{6C37FC0A-3B6F-244B-B568-1935113A44FC}" type="parTrans" cxnId="{A5F40AA1-C4CA-8143-8668-5AB8FC2B11F7}">
      <dgm:prSet/>
      <dgm:spPr/>
      <dgm:t>
        <a:bodyPr/>
        <a:lstStyle/>
        <a:p>
          <a:endParaRPr lang="en-US" sz="2800" b="1">
            <a:latin typeface="+mj-lt"/>
          </a:endParaRPr>
        </a:p>
      </dgm:t>
    </dgm:pt>
    <dgm:pt modelId="{CB951404-A848-DE4C-A585-0BE8E1CB4B23}" type="sibTrans" cxnId="{A5F40AA1-C4CA-8143-8668-5AB8FC2B11F7}">
      <dgm:prSet/>
      <dgm:spPr/>
      <dgm:t>
        <a:bodyPr/>
        <a:lstStyle/>
        <a:p>
          <a:endParaRPr lang="en-US" sz="2800" b="1">
            <a:latin typeface="+mj-lt"/>
          </a:endParaRPr>
        </a:p>
      </dgm:t>
    </dgm:pt>
    <dgm:pt modelId="{7F3DD57F-2705-B745-8A66-798379EE12B4}">
      <dgm:prSet phldrT="[Text]" custT="1"/>
      <dgm:spPr/>
      <dgm:t>
        <a:bodyPr/>
        <a:lstStyle/>
        <a:p>
          <a:pPr marL="0" lvl="0" indent="0" algn="ctr" defTabSz="1244600">
            <a:lnSpc>
              <a:spcPct val="90000"/>
            </a:lnSpc>
            <a:spcBef>
              <a:spcPct val="0"/>
            </a:spcBef>
            <a:spcAft>
              <a:spcPct val="35000"/>
            </a:spcAft>
            <a:buNone/>
          </a:pPr>
          <a:r>
            <a:rPr lang="en-US" sz="2800" b="1" kern="1200" dirty="0" err="1">
              <a:solidFill>
                <a:srgbClr val="FFFFFF"/>
              </a:solidFill>
              <a:latin typeface="Open Sans" pitchFamily="2" charset="0"/>
              <a:ea typeface="Open Sans" pitchFamily="2" charset="0"/>
              <a:cs typeface="Open Sans" pitchFamily="2" charset="0"/>
            </a:rPr>
            <a:t>Objectivité</a:t>
          </a:r>
          <a:endParaRPr lang="en-US" sz="2800" b="1" kern="1200" dirty="0">
            <a:solidFill>
              <a:srgbClr val="FFFFFF"/>
            </a:solidFill>
            <a:latin typeface="Open Sans" pitchFamily="2" charset="0"/>
            <a:ea typeface="Open Sans" pitchFamily="2" charset="0"/>
            <a:cs typeface="Open Sans" pitchFamily="2" charset="0"/>
          </a:endParaRPr>
        </a:p>
      </dgm:t>
    </dgm:pt>
    <dgm:pt modelId="{9E4F6127-0DF9-8C4D-8660-2C03706D3B4E}" type="parTrans" cxnId="{5CAF1FE1-088E-8F47-8FB8-8FF6B566B031}">
      <dgm:prSet/>
      <dgm:spPr/>
      <dgm:t>
        <a:bodyPr/>
        <a:lstStyle/>
        <a:p>
          <a:endParaRPr lang="en-US" sz="2800" b="1">
            <a:latin typeface="+mj-lt"/>
          </a:endParaRPr>
        </a:p>
      </dgm:t>
    </dgm:pt>
    <dgm:pt modelId="{A390F461-9C9B-FA4D-AC05-FFF21E34FCFE}" type="sibTrans" cxnId="{5CAF1FE1-088E-8F47-8FB8-8FF6B566B031}">
      <dgm:prSet/>
      <dgm:spPr/>
      <dgm:t>
        <a:bodyPr/>
        <a:lstStyle/>
        <a:p>
          <a:endParaRPr lang="en-US" sz="2800" b="1">
            <a:latin typeface="+mj-lt"/>
          </a:endParaRPr>
        </a:p>
      </dgm:t>
    </dgm:pt>
    <dgm:pt modelId="{462D75AE-1BC6-E747-8D02-C5BCDD9FBBAF}">
      <dgm:prSet phldrT="[Text]" custT="1"/>
      <dgm:spPr/>
      <dgm:t>
        <a:bodyPr/>
        <a:lstStyle/>
        <a:p>
          <a:pPr marL="0" lvl="0" indent="0" algn="ctr" defTabSz="1244600">
            <a:lnSpc>
              <a:spcPct val="90000"/>
            </a:lnSpc>
            <a:spcBef>
              <a:spcPct val="0"/>
            </a:spcBef>
            <a:spcAft>
              <a:spcPct val="35000"/>
            </a:spcAft>
            <a:buNone/>
          </a:pPr>
          <a:r>
            <a:rPr lang="it-IT" sz="2800" b="1" kern="1200" dirty="0">
              <a:solidFill>
                <a:srgbClr val="FFFFFF"/>
              </a:solidFill>
              <a:latin typeface="Open Sans" pitchFamily="2" charset="0"/>
              <a:ea typeface="Open Sans" pitchFamily="2" charset="0"/>
              <a:cs typeface="Open Sans" pitchFamily="2" charset="0"/>
            </a:rPr>
            <a:t> </a:t>
          </a:r>
          <a:r>
            <a:rPr lang="it-IT" sz="2800" b="1" kern="1200" dirty="0" err="1">
              <a:solidFill>
                <a:srgbClr val="FFFFFF"/>
              </a:solidFill>
              <a:latin typeface="Open Sans" pitchFamily="2" charset="0"/>
              <a:ea typeface="Open Sans" pitchFamily="2" charset="0"/>
              <a:cs typeface="Open Sans" pitchFamily="2" charset="0"/>
            </a:rPr>
            <a:t>Compétition</a:t>
          </a:r>
          <a:r>
            <a:rPr lang="it-IT" sz="2800" b="1" kern="1200" dirty="0">
              <a:solidFill>
                <a:srgbClr val="FFFFFF"/>
              </a:solidFill>
              <a:latin typeface="Open Sans" pitchFamily="2" charset="0"/>
              <a:ea typeface="Open Sans" pitchFamily="2" charset="0"/>
              <a:cs typeface="Open Sans" pitchFamily="2" charset="0"/>
            </a:rPr>
            <a:t> </a:t>
          </a:r>
          <a:r>
            <a:rPr lang="it-IT" sz="2800" b="1" kern="1200" dirty="0" err="1">
              <a:solidFill>
                <a:srgbClr val="FFFFFF"/>
              </a:solidFill>
              <a:latin typeface="Open Sans" pitchFamily="2" charset="0"/>
              <a:ea typeface="Open Sans" pitchFamily="2" charset="0"/>
              <a:cs typeface="Open Sans" pitchFamily="2" charset="0"/>
            </a:rPr>
            <a:t>équitable</a:t>
          </a:r>
          <a:r>
            <a:rPr lang="it-IT" sz="2800" b="1" kern="1200" dirty="0">
              <a:solidFill>
                <a:srgbClr val="FFFFFF"/>
              </a:solidFill>
              <a:latin typeface="Open Sans" pitchFamily="2" charset="0"/>
              <a:ea typeface="Open Sans" pitchFamily="2" charset="0"/>
              <a:cs typeface="Open Sans" pitchFamily="2" charset="0"/>
            </a:rPr>
            <a:t> </a:t>
          </a:r>
          <a:endParaRPr lang="en-US" sz="2800" b="1" kern="1200" dirty="0">
            <a:solidFill>
              <a:srgbClr val="FFFFFF"/>
            </a:solidFill>
            <a:latin typeface="Open Sans" pitchFamily="2" charset="0"/>
            <a:ea typeface="Open Sans" pitchFamily="2" charset="0"/>
            <a:cs typeface="Open Sans" pitchFamily="2" charset="0"/>
          </a:endParaRPr>
        </a:p>
      </dgm:t>
    </dgm:pt>
    <dgm:pt modelId="{D02FAE96-40FF-E943-A190-710B728FE775}" type="parTrans" cxnId="{2168F804-E668-C74E-B783-48282EF2C9E5}">
      <dgm:prSet/>
      <dgm:spPr/>
      <dgm:t>
        <a:bodyPr/>
        <a:lstStyle/>
        <a:p>
          <a:endParaRPr lang="en-US" sz="2800" b="1">
            <a:latin typeface="+mj-lt"/>
          </a:endParaRPr>
        </a:p>
      </dgm:t>
    </dgm:pt>
    <dgm:pt modelId="{7EB29B21-1DF0-2A45-82EE-5F6EC85E4F19}" type="sibTrans" cxnId="{2168F804-E668-C74E-B783-48282EF2C9E5}">
      <dgm:prSet/>
      <dgm:spPr/>
      <dgm:t>
        <a:bodyPr/>
        <a:lstStyle/>
        <a:p>
          <a:endParaRPr lang="en-US" sz="2800" b="1">
            <a:latin typeface="+mj-lt"/>
          </a:endParaRPr>
        </a:p>
      </dgm:t>
    </dgm:pt>
    <dgm:pt modelId="{03B95ECF-B490-5645-85E1-0EE8994BE1B5}" type="pres">
      <dgm:prSet presAssocID="{7E2C0B07-E34B-0141-BD8A-779273D869C2}" presName="diagram" presStyleCnt="0">
        <dgm:presLayoutVars>
          <dgm:dir/>
          <dgm:resizeHandles val="exact"/>
        </dgm:presLayoutVars>
      </dgm:prSet>
      <dgm:spPr/>
    </dgm:pt>
    <dgm:pt modelId="{3619E455-A0E5-FC40-87C6-B9BEC007EEC3}" type="pres">
      <dgm:prSet presAssocID="{C2426E26-4674-9C44-B9DE-ECC9814C354F}" presName="node" presStyleLbl="node1" presStyleIdx="0" presStyleCnt="5" custScaleX="113309">
        <dgm:presLayoutVars>
          <dgm:bulletEnabled val="1"/>
        </dgm:presLayoutVars>
      </dgm:prSet>
      <dgm:spPr/>
    </dgm:pt>
    <dgm:pt modelId="{472F4D9B-0E51-5046-B6BB-1B9BD71A626D}" type="pres">
      <dgm:prSet presAssocID="{98AA5C20-EAA4-9D43-B0F0-D515BB03A90A}" presName="sibTrans" presStyleCnt="0"/>
      <dgm:spPr/>
    </dgm:pt>
    <dgm:pt modelId="{39B28023-E7BC-C742-970F-48B6C87971AC}" type="pres">
      <dgm:prSet presAssocID="{B1A04A4B-8914-C346-982E-ED3DD4976680}" presName="node" presStyleLbl="node1" presStyleIdx="1" presStyleCnt="5" custLinFactNeighborX="-1779" custLinFactNeighborY="-33816">
        <dgm:presLayoutVars>
          <dgm:bulletEnabled val="1"/>
        </dgm:presLayoutVars>
      </dgm:prSet>
      <dgm:spPr/>
    </dgm:pt>
    <dgm:pt modelId="{543951DE-D68A-7741-8B9F-FCCF2B698F86}" type="pres">
      <dgm:prSet presAssocID="{870BFE13-E909-0B4D-888A-184D3C2565C3}" presName="sibTrans" presStyleCnt="0"/>
      <dgm:spPr/>
    </dgm:pt>
    <dgm:pt modelId="{A103DF6D-B1D0-F348-8DFF-333F86806FBB}" type="pres">
      <dgm:prSet presAssocID="{9DD835A7-DA7F-9342-AAC2-B37733FC5AED}" presName="node" presStyleLbl="node1" presStyleIdx="2" presStyleCnt="5" custScaleX="117299">
        <dgm:presLayoutVars>
          <dgm:bulletEnabled val="1"/>
        </dgm:presLayoutVars>
      </dgm:prSet>
      <dgm:spPr/>
    </dgm:pt>
    <dgm:pt modelId="{A4669246-D296-3249-AAAA-C75C66E5FAF3}" type="pres">
      <dgm:prSet presAssocID="{CB951404-A848-DE4C-A585-0BE8E1CB4B23}" presName="sibTrans" presStyleCnt="0"/>
      <dgm:spPr/>
    </dgm:pt>
    <dgm:pt modelId="{E08DD98A-6B27-F44D-A440-EC03E186DD58}" type="pres">
      <dgm:prSet presAssocID="{7F3DD57F-2705-B745-8A66-798379EE12B4}" presName="node" presStyleLbl="node1" presStyleIdx="3" presStyleCnt="5">
        <dgm:presLayoutVars>
          <dgm:bulletEnabled val="1"/>
        </dgm:presLayoutVars>
      </dgm:prSet>
      <dgm:spPr/>
    </dgm:pt>
    <dgm:pt modelId="{0B89CE7E-8C21-8E43-A866-4900B0124374}" type="pres">
      <dgm:prSet presAssocID="{A390F461-9C9B-FA4D-AC05-FFF21E34FCFE}" presName="sibTrans" presStyleCnt="0"/>
      <dgm:spPr/>
    </dgm:pt>
    <dgm:pt modelId="{6CE93A75-B223-AA4B-A10C-47DF05D1A5C0}" type="pres">
      <dgm:prSet presAssocID="{462D75AE-1BC6-E747-8D02-C5BCDD9FBBAF}" presName="node" presStyleLbl="node1" presStyleIdx="4" presStyleCnt="5" custLinFactNeighborX="1068">
        <dgm:presLayoutVars>
          <dgm:bulletEnabled val="1"/>
        </dgm:presLayoutVars>
      </dgm:prSet>
      <dgm:spPr/>
    </dgm:pt>
  </dgm:ptLst>
  <dgm:cxnLst>
    <dgm:cxn modelId="{2168F804-E668-C74E-B783-48282EF2C9E5}" srcId="{7E2C0B07-E34B-0141-BD8A-779273D869C2}" destId="{462D75AE-1BC6-E747-8D02-C5BCDD9FBBAF}" srcOrd="4" destOrd="0" parTransId="{D02FAE96-40FF-E943-A190-710B728FE775}" sibTransId="{7EB29B21-1DF0-2A45-82EE-5F6EC85E4F19}"/>
    <dgm:cxn modelId="{7DE3FE16-7F79-1B43-A32F-1B8E7B34EEC4}" srcId="{7E2C0B07-E34B-0141-BD8A-779273D869C2}" destId="{B1A04A4B-8914-C346-982E-ED3DD4976680}" srcOrd="1" destOrd="0" parTransId="{41931A53-C187-364F-8A80-AA447125596E}" sibTransId="{870BFE13-E909-0B4D-888A-184D3C2565C3}"/>
    <dgm:cxn modelId="{CF794118-93CB-EE43-A746-29F42BFD67F0}" type="presOf" srcId="{7E2C0B07-E34B-0141-BD8A-779273D869C2}" destId="{03B95ECF-B490-5645-85E1-0EE8994BE1B5}" srcOrd="0" destOrd="0" presId="urn:microsoft.com/office/officeart/2005/8/layout/default#2"/>
    <dgm:cxn modelId="{268BD64D-58BD-4D4C-BFA5-FF426CC63734}" type="presOf" srcId="{462D75AE-1BC6-E747-8D02-C5BCDD9FBBAF}" destId="{6CE93A75-B223-AA4B-A10C-47DF05D1A5C0}" srcOrd="0" destOrd="0" presId="urn:microsoft.com/office/officeart/2005/8/layout/default#2"/>
    <dgm:cxn modelId="{9C523C50-0968-324B-86A0-F4B5F05C4491}" srcId="{7E2C0B07-E34B-0141-BD8A-779273D869C2}" destId="{C2426E26-4674-9C44-B9DE-ECC9814C354F}" srcOrd="0" destOrd="0" parTransId="{AAC26722-7E8E-964A-9EF0-BF27ABEBD944}" sibTransId="{98AA5C20-EAA4-9D43-B0F0-D515BB03A90A}"/>
    <dgm:cxn modelId="{55CBEA91-1754-004C-B8B1-43299D2C9D00}" type="presOf" srcId="{B1A04A4B-8914-C346-982E-ED3DD4976680}" destId="{39B28023-E7BC-C742-970F-48B6C87971AC}" srcOrd="0" destOrd="0" presId="urn:microsoft.com/office/officeart/2005/8/layout/default#2"/>
    <dgm:cxn modelId="{6B524A9D-CAF5-F442-BEF7-257A3E8401C8}" type="presOf" srcId="{C2426E26-4674-9C44-B9DE-ECC9814C354F}" destId="{3619E455-A0E5-FC40-87C6-B9BEC007EEC3}" srcOrd="0" destOrd="0" presId="urn:microsoft.com/office/officeart/2005/8/layout/default#2"/>
    <dgm:cxn modelId="{A5F40AA1-C4CA-8143-8668-5AB8FC2B11F7}" srcId="{7E2C0B07-E34B-0141-BD8A-779273D869C2}" destId="{9DD835A7-DA7F-9342-AAC2-B37733FC5AED}" srcOrd="2" destOrd="0" parTransId="{6C37FC0A-3B6F-244B-B568-1935113A44FC}" sibTransId="{CB951404-A848-DE4C-A585-0BE8E1CB4B23}"/>
    <dgm:cxn modelId="{6E5352BB-4FBB-194E-95BA-746F199A017E}" type="presOf" srcId="{7F3DD57F-2705-B745-8A66-798379EE12B4}" destId="{E08DD98A-6B27-F44D-A440-EC03E186DD58}" srcOrd="0" destOrd="0" presId="urn:microsoft.com/office/officeart/2005/8/layout/default#2"/>
    <dgm:cxn modelId="{5CAF1FE1-088E-8F47-8FB8-8FF6B566B031}" srcId="{7E2C0B07-E34B-0141-BD8A-779273D869C2}" destId="{7F3DD57F-2705-B745-8A66-798379EE12B4}" srcOrd="3" destOrd="0" parTransId="{9E4F6127-0DF9-8C4D-8660-2C03706D3B4E}" sibTransId="{A390F461-9C9B-FA4D-AC05-FFF21E34FCFE}"/>
    <dgm:cxn modelId="{516028FE-F266-004C-8160-269E3DAEB5CB}" type="presOf" srcId="{9DD835A7-DA7F-9342-AAC2-B37733FC5AED}" destId="{A103DF6D-B1D0-F348-8DFF-333F86806FBB}" srcOrd="0" destOrd="0" presId="urn:microsoft.com/office/officeart/2005/8/layout/default#2"/>
    <dgm:cxn modelId="{C6F009F1-131A-B241-B044-D6DDBCD8C0E3}" type="presParOf" srcId="{03B95ECF-B490-5645-85E1-0EE8994BE1B5}" destId="{3619E455-A0E5-FC40-87C6-B9BEC007EEC3}" srcOrd="0" destOrd="0" presId="urn:microsoft.com/office/officeart/2005/8/layout/default#2"/>
    <dgm:cxn modelId="{2DFC7446-9E21-D941-B4DB-14BD9062CC02}" type="presParOf" srcId="{03B95ECF-B490-5645-85E1-0EE8994BE1B5}" destId="{472F4D9B-0E51-5046-B6BB-1B9BD71A626D}" srcOrd="1" destOrd="0" presId="urn:microsoft.com/office/officeart/2005/8/layout/default#2"/>
    <dgm:cxn modelId="{A93AC765-D950-5E41-A1FC-7820FD84C869}" type="presParOf" srcId="{03B95ECF-B490-5645-85E1-0EE8994BE1B5}" destId="{39B28023-E7BC-C742-970F-48B6C87971AC}" srcOrd="2" destOrd="0" presId="urn:microsoft.com/office/officeart/2005/8/layout/default#2"/>
    <dgm:cxn modelId="{9E05EC2D-17FD-8044-8ADD-3D46D9DB1527}" type="presParOf" srcId="{03B95ECF-B490-5645-85E1-0EE8994BE1B5}" destId="{543951DE-D68A-7741-8B9F-FCCF2B698F86}" srcOrd="3" destOrd="0" presId="urn:microsoft.com/office/officeart/2005/8/layout/default#2"/>
    <dgm:cxn modelId="{FF9E8CDD-FC50-BC40-BCFF-2D0FEBC4F938}" type="presParOf" srcId="{03B95ECF-B490-5645-85E1-0EE8994BE1B5}" destId="{A103DF6D-B1D0-F348-8DFF-333F86806FBB}" srcOrd="4" destOrd="0" presId="urn:microsoft.com/office/officeart/2005/8/layout/default#2"/>
    <dgm:cxn modelId="{42D6C959-75A8-084B-9ED3-0321927E737A}" type="presParOf" srcId="{03B95ECF-B490-5645-85E1-0EE8994BE1B5}" destId="{A4669246-D296-3249-AAAA-C75C66E5FAF3}" srcOrd="5" destOrd="0" presId="urn:microsoft.com/office/officeart/2005/8/layout/default#2"/>
    <dgm:cxn modelId="{02CC457F-991D-DF47-83B6-3539B33B5824}" type="presParOf" srcId="{03B95ECF-B490-5645-85E1-0EE8994BE1B5}" destId="{E08DD98A-6B27-F44D-A440-EC03E186DD58}" srcOrd="6" destOrd="0" presId="urn:microsoft.com/office/officeart/2005/8/layout/default#2"/>
    <dgm:cxn modelId="{CCDB90E9-7AF3-6849-8744-92B16978B09A}" type="presParOf" srcId="{03B95ECF-B490-5645-85E1-0EE8994BE1B5}" destId="{0B89CE7E-8C21-8E43-A866-4900B0124374}" srcOrd="7" destOrd="0" presId="urn:microsoft.com/office/officeart/2005/8/layout/default#2"/>
    <dgm:cxn modelId="{75EA1743-6B18-2E49-8E4C-B8353569716C}" type="presParOf" srcId="{03B95ECF-B490-5645-85E1-0EE8994BE1B5}" destId="{6CE93A75-B223-AA4B-A10C-47DF05D1A5C0}" srcOrd="8"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792726-A842-474E-AF82-D757C42A5CE8}" type="doc">
      <dgm:prSet loTypeId="urn:microsoft.com/office/officeart/2005/8/layout/orgChart1" loCatId="hierarchy" qsTypeId="urn:microsoft.com/office/officeart/2005/8/quickstyle/simple1" qsCatId="simple" csTypeId="urn:microsoft.com/office/officeart/2005/8/colors/colorful3" csCatId="colorful" phldr="1"/>
      <dgm:spPr/>
      <dgm:t>
        <a:bodyPr/>
        <a:lstStyle/>
        <a:p>
          <a:endParaRPr lang="it-IT"/>
        </a:p>
      </dgm:t>
    </dgm:pt>
    <dgm:pt modelId="{1FD87F40-05B9-46DA-B80D-F5671982DD34}">
      <dgm:prSet phldrT="[Testo]" custT="1"/>
      <dgm:spPr/>
      <dgm:t>
        <a:bodyPr/>
        <a:lstStyle/>
        <a:p>
          <a:r>
            <a:rPr lang="it-IT" sz="2400" b="1" dirty="0">
              <a:latin typeface="Open Sans" pitchFamily="2" charset="0"/>
              <a:ea typeface="Open Sans" pitchFamily="2" charset="0"/>
              <a:cs typeface="Open Sans" pitchFamily="2" charset="0"/>
            </a:rPr>
            <a:t>Comité de Suivi</a:t>
          </a:r>
        </a:p>
        <a:p>
          <a:r>
            <a:rPr lang="it-IT" sz="2000" i="1" dirty="0">
              <a:latin typeface="Open Sans" pitchFamily="2" charset="0"/>
              <a:ea typeface="Open Sans" pitchFamily="2" charset="0"/>
              <a:cs typeface="Open Sans" pitchFamily="2" charset="0"/>
            </a:rPr>
            <a:t>Pouvoir décisionnelle sur l´octroi des subventions  </a:t>
          </a:r>
        </a:p>
      </dgm:t>
    </dgm:pt>
    <dgm:pt modelId="{F990BB08-C932-45A7-BAFF-80D5A8741E5D}" type="parTrans" cxnId="{441398DD-98B8-4EF7-BCF3-DDAEB74ED4A1}">
      <dgm:prSet/>
      <dgm:spPr/>
      <dgm:t>
        <a:bodyPr/>
        <a:lstStyle/>
        <a:p>
          <a:endParaRPr lang="it-IT"/>
        </a:p>
      </dgm:t>
    </dgm:pt>
    <dgm:pt modelId="{FF82C552-298B-4ECB-A75B-E77A31B5F2BB}" type="sibTrans" cxnId="{441398DD-98B8-4EF7-BCF3-DDAEB74ED4A1}">
      <dgm:prSet/>
      <dgm:spPr/>
      <dgm:t>
        <a:bodyPr/>
        <a:lstStyle/>
        <a:p>
          <a:endParaRPr lang="it-IT"/>
        </a:p>
      </dgm:t>
    </dgm:pt>
    <dgm:pt modelId="{91A784BD-FD2C-4335-8BBB-B383649EE926}" type="asst">
      <dgm:prSet phldrT="[Testo]" custT="1"/>
      <dgm:spPr/>
      <dgm:t>
        <a:bodyPr/>
        <a:lstStyle/>
        <a:p>
          <a:pPr>
            <a:spcAft>
              <a:spcPct val="35000"/>
            </a:spcAft>
          </a:pPr>
          <a:r>
            <a:rPr lang="it-IT" sz="1800" b="1" dirty="0">
              <a:latin typeface="Open Sans" pitchFamily="2" charset="0"/>
              <a:ea typeface="Open Sans" pitchFamily="2" charset="0"/>
              <a:cs typeface="Open Sans" pitchFamily="2" charset="0"/>
            </a:rPr>
            <a:t>Comité d´évaluation</a:t>
          </a:r>
        </a:p>
        <a:p>
          <a:pPr>
            <a:spcAft>
              <a:spcPts val="600"/>
            </a:spcAft>
          </a:pPr>
          <a:r>
            <a:rPr lang="it-IT" sz="1800" i="1" dirty="0">
              <a:latin typeface="Open Sans" pitchFamily="2" charset="0"/>
              <a:ea typeface="Open Sans" pitchFamily="2" charset="0"/>
              <a:cs typeface="Open Sans" pitchFamily="2" charset="0"/>
            </a:rPr>
            <a:t>En charge de l´évaluation stratégique</a:t>
          </a:r>
        </a:p>
        <a:p>
          <a:pPr>
            <a:spcAft>
              <a:spcPts val="600"/>
            </a:spcAft>
          </a:pPr>
          <a:r>
            <a:rPr lang="it-IT" sz="1800" i="1" dirty="0">
              <a:latin typeface="Open Sans" pitchFamily="2" charset="0"/>
              <a:ea typeface="Open Sans" pitchFamily="2" charset="0"/>
              <a:cs typeface="Open Sans" pitchFamily="2" charset="0"/>
            </a:rPr>
            <a:t>Recommande les propositions à financer </a:t>
          </a:r>
        </a:p>
        <a:p>
          <a:pPr>
            <a:spcAft>
              <a:spcPts val="600"/>
            </a:spcAft>
          </a:pPr>
          <a:r>
            <a:rPr lang="it-IT" sz="1800" i="1" dirty="0">
              <a:latin typeface="Open Sans" pitchFamily="2" charset="0"/>
              <a:ea typeface="Open Sans" pitchFamily="2" charset="0"/>
              <a:cs typeface="Open Sans" pitchFamily="2" charset="0"/>
            </a:rPr>
            <a:t>1 membre par pays participant</a:t>
          </a:r>
        </a:p>
      </dgm:t>
    </dgm:pt>
    <dgm:pt modelId="{DB0443E8-CC45-4CAF-B853-8B49C34B0330}" type="parTrans" cxnId="{5CCA53CB-5E82-48F1-8610-17871EAF92B9}">
      <dgm:prSet/>
      <dgm:spPr/>
      <dgm:t>
        <a:bodyPr/>
        <a:lstStyle/>
        <a:p>
          <a:endParaRPr lang="it-IT"/>
        </a:p>
      </dgm:t>
    </dgm:pt>
    <dgm:pt modelId="{756FC5FE-B335-4378-99D8-875A035E4566}" type="sibTrans" cxnId="{5CCA53CB-5E82-48F1-8610-17871EAF92B9}">
      <dgm:prSet/>
      <dgm:spPr/>
      <dgm:t>
        <a:bodyPr/>
        <a:lstStyle/>
        <a:p>
          <a:endParaRPr lang="it-IT"/>
        </a:p>
      </dgm:t>
    </dgm:pt>
    <dgm:pt modelId="{714AFACC-DA75-4D86-A416-832EC70A8C5D}">
      <dgm:prSet phldrT="[Testo]" custT="1"/>
      <dgm:spPr/>
      <dgm:t>
        <a:bodyPr/>
        <a:lstStyle/>
        <a:p>
          <a:pPr>
            <a:spcAft>
              <a:spcPct val="35000"/>
            </a:spcAft>
          </a:pPr>
          <a:r>
            <a:rPr lang="it-IT" sz="1900" b="1" dirty="0">
              <a:latin typeface="Open Sans" pitchFamily="2" charset="0"/>
              <a:ea typeface="Open Sans" pitchFamily="2" charset="0"/>
              <a:cs typeface="Open Sans" pitchFamily="2" charset="0"/>
            </a:rPr>
            <a:t>Autorité de Gestion</a:t>
          </a:r>
        </a:p>
        <a:p>
          <a:pPr>
            <a:spcAft>
              <a:spcPts val="600"/>
            </a:spcAft>
          </a:pPr>
          <a:r>
            <a:rPr lang="en-BZ" sz="1900" i="1" noProof="0" dirty="0">
              <a:latin typeface="Open Sans" pitchFamily="2" charset="0"/>
              <a:ea typeface="Open Sans" pitchFamily="2" charset="0"/>
              <a:cs typeface="Open Sans" pitchFamily="2" charset="0"/>
            </a:rPr>
            <a:t>Coordination </a:t>
          </a:r>
          <a:r>
            <a:rPr lang="en-BZ" sz="1900" i="1" noProof="0" dirty="0" err="1">
              <a:latin typeface="Open Sans" pitchFamily="2" charset="0"/>
              <a:ea typeface="Open Sans" pitchFamily="2" charset="0"/>
              <a:cs typeface="Open Sans" pitchFamily="2" charset="0"/>
            </a:rPr>
            <a:t>globale</a:t>
          </a:r>
          <a:r>
            <a:rPr lang="en-BZ" sz="1900" i="1" noProof="0" dirty="0">
              <a:latin typeface="Open Sans" pitchFamily="2" charset="0"/>
              <a:ea typeface="Open Sans" pitchFamily="2" charset="0"/>
              <a:cs typeface="Open Sans" pitchFamily="2" charset="0"/>
            </a:rPr>
            <a:t> du </a:t>
          </a:r>
          <a:r>
            <a:rPr lang="en-BZ" sz="1900" i="1" noProof="0" dirty="0" err="1">
              <a:latin typeface="Open Sans" pitchFamily="2" charset="0"/>
              <a:ea typeface="Open Sans" pitchFamily="2" charset="0"/>
              <a:cs typeface="Open Sans" pitchFamily="2" charset="0"/>
            </a:rPr>
            <a:t>processus</a:t>
          </a:r>
          <a:endParaRPr lang="en-BZ" sz="1900" i="1" noProof="0" dirty="0">
            <a:latin typeface="Open Sans" pitchFamily="2" charset="0"/>
            <a:ea typeface="Open Sans" pitchFamily="2" charset="0"/>
            <a:cs typeface="Open Sans" pitchFamily="2" charset="0"/>
          </a:endParaRPr>
        </a:p>
        <a:p>
          <a:pPr>
            <a:spcAft>
              <a:spcPts val="600"/>
            </a:spcAft>
          </a:pPr>
          <a:r>
            <a:rPr lang="es-ES" sz="1900" i="1" noProof="0" dirty="0" err="1">
              <a:latin typeface="Open Sans" pitchFamily="2" charset="0"/>
              <a:ea typeface="Open Sans" pitchFamily="2" charset="0"/>
              <a:cs typeface="Open Sans" pitchFamily="2" charset="0"/>
            </a:rPr>
            <a:t>Contrôle</a:t>
          </a:r>
          <a:r>
            <a:rPr lang="es-ES" sz="1900" i="1" noProof="0" dirty="0">
              <a:latin typeface="Open Sans" pitchFamily="2" charset="0"/>
              <a:ea typeface="Open Sans" pitchFamily="2" charset="0"/>
              <a:cs typeface="Open Sans" pitchFamily="2" charset="0"/>
            </a:rPr>
            <a:t> </a:t>
          </a:r>
          <a:r>
            <a:rPr lang="es-ES" sz="1900" i="1" noProof="0" dirty="0" err="1">
              <a:latin typeface="Open Sans" pitchFamily="2" charset="0"/>
              <a:ea typeface="Open Sans" pitchFamily="2" charset="0"/>
              <a:cs typeface="Open Sans" pitchFamily="2" charset="0"/>
            </a:rPr>
            <a:t>administratif</a:t>
          </a:r>
          <a:r>
            <a:rPr lang="es-ES" sz="1900" i="1" noProof="0" dirty="0">
              <a:latin typeface="Open Sans" pitchFamily="2" charset="0"/>
              <a:ea typeface="Open Sans" pitchFamily="2" charset="0"/>
              <a:cs typeface="Open Sans" pitchFamily="2" charset="0"/>
            </a:rPr>
            <a:t> et </a:t>
          </a:r>
          <a:r>
            <a:rPr lang="es-ES" sz="1900" i="1" noProof="0" dirty="0" err="1">
              <a:latin typeface="Open Sans" pitchFamily="2" charset="0"/>
              <a:ea typeface="Open Sans" pitchFamily="2" charset="0"/>
              <a:cs typeface="Open Sans" pitchFamily="2" charset="0"/>
            </a:rPr>
            <a:t>d´éligibilité</a:t>
          </a:r>
          <a:endParaRPr lang="it-IT" sz="1900" i="1" dirty="0">
            <a:latin typeface="Open Sans" pitchFamily="2" charset="0"/>
            <a:ea typeface="Open Sans" pitchFamily="2" charset="0"/>
            <a:cs typeface="Open Sans" pitchFamily="2" charset="0"/>
          </a:endParaRPr>
        </a:p>
      </dgm:t>
    </dgm:pt>
    <dgm:pt modelId="{5CC7273F-B9C9-475A-800F-B3DE6A897554}" type="parTrans" cxnId="{ECCC8DEA-6B26-408B-9B0B-D161E99FF3A9}">
      <dgm:prSet/>
      <dgm:spPr/>
      <dgm:t>
        <a:bodyPr/>
        <a:lstStyle/>
        <a:p>
          <a:endParaRPr lang="it-IT"/>
        </a:p>
      </dgm:t>
    </dgm:pt>
    <dgm:pt modelId="{B37950B1-2075-4D9F-A311-EF05EF362AC7}" type="sibTrans" cxnId="{ECCC8DEA-6B26-408B-9B0B-D161E99FF3A9}">
      <dgm:prSet/>
      <dgm:spPr/>
      <dgm:t>
        <a:bodyPr/>
        <a:lstStyle/>
        <a:p>
          <a:endParaRPr lang="it-IT"/>
        </a:p>
      </dgm:t>
    </dgm:pt>
    <dgm:pt modelId="{5009F35A-A2CC-415B-A5C4-3B4FE760A813}">
      <dgm:prSet phldrT="[Testo]" custT="1"/>
      <dgm:spPr/>
      <dgm:t>
        <a:bodyPr/>
        <a:lstStyle/>
        <a:p>
          <a:r>
            <a:rPr lang="it-IT" sz="1900" b="1" dirty="0" err="1">
              <a:latin typeface="Open Sans" pitchFamily="2" charset="0"/>
              <a:ea typeface="Open Sans" pitchFamily="2" charset="0"/>
              <a:cs typeface="Open Sans" pitchFamily="2" charset="0"/>
            </a:rPr>
            <a:t>Evaluateurs</a:t>
          </a:r>
          <a:r>
            <a:rPr lang="it-IT" sz="1900" b="1" dirty="0">
              <a:latin typeface="Open Sans" pitchFamily="2" charset="0"/>
              <a:ea typeface="Open Sans" pitchFamily="2" charset="0"/>
              <a:cs typeface="Open Sans" pitchFamily="2" charset="0"/>
            </a:rPr>
            <a:t> </a:t>
          </a:r>
          <a:r>
            <a:rPr lang="it-IT" sz="1900" b="1" dirty="0" err="1">
              <a:latin typeface="Open Sans" pitchFamily="2" charset="0"/>
              <a:ea typeface="Open Sans" pitchFamily="2" charset="0"/>
              <a:cs typeface="Open Sans" pitchFamily="2" charset="0"/>
            </a:rPr>
            <a:t>externes</a:t>
          </a:r>
          <a:r>
            <a:rPr lang="it-IT" sz="1900" b="1" dirty="0">
              <a:latin typeface="Open Sans" pitchFamily="2" charset="0"/>
              <a:ea typeface="Open Sans" pitchFamily="2" charset="0"/>
              <a:cs typeface="Open Sans" pitchFamily="2" charset="0"/>
            </a:rPr>
            <a:t> </a:t>
          </a:r>
          <a:r>
            <a:rPr lang="it-IT" sz="1900" b="1" dirty="0" err="1">
              <a:latin typeface="Open Sans" pitchFamily="2" charset="0"/>
              <a:ea typeface="Open Sans" pitchFamily="2" charset="0"/>
              <a:cs typeface="Open Sans" pitchFamily="2" charset="0"/>
            </a:rPr>
            <a:t>indépendants</a:t>
          </a:r>
          <a:endParaRPr lang="it-IT" sz="1900" b="1" dirty="0">
            <a:latin typeface="Open Sans" pitchFamily="2" charset="0"/>
            <a:ea typeface="Open Sans" pitchFamily="2" charset="0"/>
            <a:cs typeface="Open Sans" pitchFamily="2" charset="0"/>
          </a:endParaRPr>
        </a:p>
        <a:p>
          <a:r>
            <a:rPr lang="it-IT" sz="1900" i="1" dirty="0">
              <a:latin typeface="Open Sans" pitchFamily="2" charset="0"/>
              <a:ea typeface="Open Sans" pitchFamily="2" charset="0"/>
              <a:cs typeface="Open Sans" pitchFamily="2" charset="0"/>
            </a:rPr>
            <a:t>Evaluation opérationnelle</a:t>
          </a:r>
        </a:p>
      </dgm:t>
    </dgm:pt>
    <dgm:pt modelId="{23C4E3DB-A639-41A8-A04C-4FFC920ABA02}" type="parTrans" cxnId="{E697CE7E-8643-4EA4-A415-42BE03CEE149}">
      <dgm:prSet/>
      <dgm:spPr/>
      <dgm:t>
        <a:bodyPr/>
        <a:lstStyle/>
        <a:p>
          <a:endParaRPr lang="it-IT"/>
        </a:p>
      </dgm:t>
    </dgm:pt>
    <dgm:pt modelId="{B5ABAE22-73ED-43FE-AE7E-A112D817C3A7}" type="sibTrans" cxnId="{E697CE7E-8643-4EA4-A415-42BE03CEE149}">
      <dgm:prSet/>
      <dgm:spPr/>
      <dgm:t>
        <a:bodyPr/>
        <a:lstStyle/>
        <a:p>
          <a:endParaRPr lang="it-IT"/>
        </a:p>
      </dgm:t>
    </dgm:pt>
    <dgm:pt modelId="{76F9AFA6-9AAA-49D3-B7F0-8911B346CE2A}" type="pres">
      <dgm:prSet presAssocID="{A5792726-A842-474E-AF82-D757C42A5CE8}" presName="hierChild1" presStyleCnt="0">
        <dgm:presLayoutVars>
          <dgm:orgChart val="1"/>
          <dgm:chPref val="1"/>
          <dgm:dir/>
          <dgm:animOne val="branch"/>
          <dgm:animLvl val="lvl"/>
          <dgm:resizeHandles/>
        </dgm:presLayoutVars>
      </dgm:prSet>
      <dgm:spPr/>
    </dgm:pt>
    <dgm:pt modelId="{2268F734-F76C-48A6-AE35-8F204F862B45}" type="pres">
      <dgm:prSet presAssocID="{1FD87F40-05B9-46DA-B80D-F5671982DD34}" presName="hierRoot1" presStyleCnt="0">
        <dgm:presLayoutVars>
          <dgm:hierBranch val="init"/>
        </dgm:presLayoutVars>
      </dgm:prSet>
      <dgm:spPr/>
    </dgm:pt>
    <dgm:pt modelId="{AFC35D46-1E2C-4903-8319-AD8410B057AF}" type="pres">
      <dgm:prSet presAssocID="{1FD87F40-05B9-46DA-B80D-F5671982DD34}" presName="rootComposite1" presStyleCnt="0"/>
      <dgm:spPr/>
    </dgm:pt>
    <dgm:pt modelId="{371D1A79-D5B9-4D47-B202-0BFDEB2D2B8E}" type="pres">
      <dgm:prSet presAssocID="{1FD87F40-05B9-46DA-B80D-F5671982DD34}" presName="rootText1" presStyleLbl="node0" presStyleIdx="0" presStyleCnt="1" custLinFactNeighborY="3505">
        <dgm:presLayoutVars>
          <dgm:chPref val="3"/>
        </dgm:presLayoutVars>
      </dgm:prSet>
      <dgm:spPr/>
    </dgm:pt>
    <dgm:pt modelId="{DF5AAA7D-37FA-47E6-A38E-1372D22819B7}" type="pres">
      <dgm:prSet presAssocID="{1FD87F40-05B9-46DA-B80D-F5671982DD34}" presName="rootConnector1" presStyleLbl="node1" presStyleIdx="0" presStyleCnt="0"/>
      <dgm:spPr/>
    </dgm:pt>
    <dgm:pt modelId="{FC6BDFE0-83B0-4436-B2F8-381FEFF3CC3C}" type="pres">
      <dgm:prSet presAssocID="{1FD87F40-05B9-46DA-B80D-F5671982DD34}" presName="hierChild2" presStyleCnt="0"/>
      <dgm:spPr/>
    </dgm:pt>
    <dgm:pt modelId="{0DC63268-BF4C-46E5-8073-D84CBBADA91A}" type="pres">
      <dgm:prSet presAssocID="{5CC7273F-B9C9-475A-800F-B3DE6A897554}" presName="Name37" presStyleLbl="parChTrans1D2" presStyleIdx="0" presStyleCnt="3"/>
      <dgm:spPr/>
    </dgm:pt>
    <dgm:pt modelId="{261A0D39-C596-4C8A-80F0-CA1BA86916B0}" type="pres">
      <dgm:prSet presAssocID="{714AFACC-DA75-4D86-A416-832EC70A8C5D}" presName="hierRoot2" presStyleCnt="0">
        <dgm:presLayoutVars>
          <dgm:hierBranch val="init"/>
        </dgm:presLayoutVars>
      </dgm:prSet>
      <dgm:spPr/>
    </dgm:pt>
    <dgm:pt modelId="{08EB1B69-7DE2-486A-B436-7007B69AC691}" type="pres">
      <dgm:prSet presAssocID="{714AFACC-DA75-4D86-A416-832EC70A8C5D}" presName="rootComposite" presStyleCnt="0"/>
      <dgm:spPr/>
    </dgm:pt>
    <dgm:pt modelId="{95F0474C-62CF-441E-8EAD-11959BF48BB9}" type="pres">
      <dgm:prSet presAssocID="{714AFACC-DA75-4D86-A416-832EC70A8C5D}" presName="rootText" presStyleLbl="node2" presStyleIdx="0" presStyleCnt="2">
        <dgm:presLayoutVars>
          <dgm:chPref val="3"/>
        </dgm:presLayoutVars>
      </dgm:prSet>
      <dgm:spPr/>
    </dgm:pt>
    <dgm:pt modelId="{420C3DEB-2527-436F-B333-E161CA960903}" type="pres">
      <dgm:prSet presAssocID="{714AFACC-DA75-4D86-A416-832EC70A8C5D}" presName="rootConnector" presStyleLbl="node2" presStyleIdx="0" presStyleCnt="2"/>
      <dgm:spPr/>
    </dgm:pt>
    <dgm:pt modelId="{682F100B-672F-48DD-B197-B29376CF6A84}" type="pres">
      <dgm:prSet presAssocID="{714AFACC-DA75-4D86-A416-832EC70A8C5D}" presName="hierChild4" presStyleCnt="0"/>
      <dgm:spPr/>
    </dgm:pt>
    <dgm:pt modelId="{F59E948F-0633-4A81-96C1-CB374E8A5231}" type="pres">
      <dgm:prSet presAssocID="{714AFACC-DA75-4D86-A416-832EC70A8C5D}" presName="hierChild5" presStyleCnt="0"/>
      <dgm:spPr/>
    </dgm:pt>
    <dgm:pt modelId="{AC778AA5-B151-4340-B7A5-21A468BFCC2D}" type="pres">
      <dgm:prSet presAssocID="{23C4E3DB-A639-41A8-A04C-4FFC920ABA02}" presName="Name37" presStyleLbl="parChTrans1D2" presStyleIdx="1" presStyleCnt="3"/>
      <dgm:spPr/>
    </dgm:pt>
    <dgm:pt modelId="{C0946DA2-CD92-44C8-BB17-076BE99C6FBC}" type="pres">
      <dgm:prSet presAssocID="{5009F35A-A2CC-415B-A5C4-3B4FE760A813}" presName="hierRoot2" presStyleCnt="0">
        <dgm:presLayoutVars>
          <dgm:hierBranch val="init"/>
        </dgm:presLayoutVars>
      </dgm:prSet>
      <dgm:spPr/>
    </dgm:pt>
    <dgm:pt modelId="{29F90670-5888-44BA-B088-D1785D8D967D}" type="pres">
      <dgm:prSet presAssocID="{5009F35A-A2CC-415B-A5C4-3B4FE760A813}" presName="rootComposite" presStyleCnt="0"/>
      <dgm:spPr/>
    </dgm:pt>
    <dgm:pt modelId="{771B27B2-7EEE-4BCD-96F3-37EF42DA30BB}" type="pres">
      <dgm:prSet presAssocID="{5009F35A-A2CC-415B-A5C4-3B4FE760A813}" presName="rootText" presStyleLbl="node2" presStyleIdx="1" presStyleCnt="2">
        <dgm:presLayoutVars>
          <dgm:chPref val="3"/>
        </dgm:presLayoutVars>
      </dgm:prSet>
      <dgm:spPr/>
    </dgm:pt>
    <dgm:pt modelId="{84862F75-EC76-40A9-9423-2A15F387764B}" type="pres">
      <dgm:prSet presAssocID="{5009F35A-A2CC-415B-A5C4-3B4FE760A813}" presName="rootConnector" presStyleLbl="node2" presStyleIdx="1" presStyleCnt="2"/>
      <dgm:spPr/>
    </dgm:pt>
    <dgm:pt modelId="{922FB256-1DE0-4C73-BB96-041AD8776CC7}" type="pres">
      <dgm:prSet presAssocID="{5009F35A-A2CC-415B-A5C4-3B4FE760A813}" presName="hierChild4" presStyleCnt="0"/>
      <dgm:spPr/>
    </dgm:pt>
    <dgm:pt modelId="{F0140CF7-FEA3-433E-88AB-546118819704}" type="pres">
      <dgm:prSet presAssocID="{5009F35A-A2CC-415B-A5C4-3B4FE760A813}" presName="hierChild5" presStyleCnt="0"/>
      <dgm:spPr/>
    </dgm:pt>
    <dgm:pt modelId="{48F83532-E708-4AC5-9C59-01893427F2D0}" type="pres">
      <dgm:prSet presAssocID="{1FD87F40-05B9-46DA-B80D-F5671982DD34}" presName="hierChild3" presStyleCnt="0"/>
      <dgm:spPr/>
    </dgm:pt>
    <dgm:pt modelId="{0359A2AE-13EC-4B18-B02F-C3ABA38983FD}" type="pres">
      <dgm:prSet presAssocID="{DB0443E8-CC45-4CAF-B853-8B49C34B0330}" presName="Name111" presStyleLbl="parChTrans1D2" presStyleIdx="2" presStyleCnt="3"/>
      <dgm:spPr/>
    </dgm:pt>
    <dgm:pt modelId="{88A07852-BB95-4B18-9D30-F7415211E1BF}" type="pres">
      <dgm:prSet presAssocID="{91A784BD-FD2C-4335-8BBB-B383649EE926}" presName="hierRoot3" presStyleCnt="0">
        <dgm:presLayoutVars>
          <dgm:hierBranch val="init"/>
        </dgm:presLayoutVars>
      </dgm:prSet>
      <dgm:spPr/>
    </dgm:pt>
    <dgm:pt modelId="{E119A571-1909-42D3-A519-6C00D5384B30}" type="pres">
      <dgm:prSet presAssocID="{91A784BD-FD2C-4335-8BBB-B383649EE926}" presName="rootComposite3" presStyleCnt="0"/>
      <dgm:spPr/>
    </dgm:pt>
    <dgm:pt modelId="{144CB542-C348-4940-8513-0ACF3171B8F7}" type="pres">
      <dgm:prSet presAssocID="{91A784BD-FD2C-4335-8BBB-B383649EE926}" presName="rootText3" presStyleLbl="asst1" presStyleIdx="0" presStyleCnt="1" custScaleX="109439" custScaleY="151262">
        <dgm:presLayoutVars>
          <dgm:chPref val="3"/>
        </dgm:presLayoutVars>
      </dgm:prSet>
      <dgm:spPr/>
    </dgm:pt>
    <dgm:pt modelId="{15403D73-8C97-4060-8074-A6618D95B6E7}" type="pres">
      <dgm:prSet presAssocID="{91A784BD-FD2C-4335-8BBB-B383649EE926}" presName="rootConnector3" presStyleLbl="asst1" presStyleIdx="0" presStyleCnt="1"/>
      <dgm:spPr/>
    </dgm:pt>
    <dgm:pt modelId="{6C2AAF6C-1804-4644-BC3D-3C8BB9C3A243}" type="pres">
      <dgm:prSet presAssocID="{91A784BD-FD2C-4335-8BBB-B383649EE926}" presName="hierChild6" presStyleCnt="0"/>
      <dgm:spPr/>
    </dgm:pt>
    <dgm:pt modelId="{5DD009A0-E4F8-4A0D-A136-D72E3FDDC83E}" type="pres">
      <dgm:prSet presAssocID="{91A784BD-FD2C-4335-8BBB-B383649EE926}" presName="hierChild7" presStyleCnt="0"/>
      <dgm:spPr/>
    </dgm:pt>
  </dgm:ptLst>
  <dgm:cxnLst>
    <dgm:cxn modelId="{3AEFF038-4C09-4319-9221-2E1B40541122}" type="presOf" srcId="{DB0443E8-CC45-4CAF-B853-8B49C34B0330}" destId="{0359A2AE-13EC-4B18-B02F-C3ABA38983FD}" srcOrd="0" destOrd="0" presId="urn:microsoft.com/office/officeart/2005/8/layout/orgChart1"/>
    <dgm:cxn modelId="{127E0239-10D9-4C73-85DB-3347BC8122B3}" type="presOf" srcId="{1FD87F40-05B9-46DA-B80D-F5671982DD34}" destId="{DF5AAA7D-37FA-47E6-A38E-1372D22819B7}" srcOrd="1" destOrd="0" presId="urn:microsoft.com/office/officeart/2005/8/layout/orgChart1"/>
    <dgm:cxn modelId="{2D19693C-05D3-4271-8DD0-B0A70703A721}" type="presOf" srcId="{1FD87F40-05B9-46DA-B80D-F5671982DD34}" destId="{371D1A79-D5B9-4D47-B202-0BFDEB2D2B8E}" srcOrd="0" destOrd="0" presId="urn:microsoft.com/office/officeart/2005/8/layout/orgChart1"/>
    <dgm:cxn modelId="{29AAE563-C5E8-4C16-9B49-9579949E9469}" type="presOf" srcId="{5009F35A-A2CC-415B-A5C4-3B4FE760A813}" destId="{771B27B2-7EEE-4BCD-96F3-37EF42DA30BB}" srcOrd="0" destOrd="0" presId="urn:microsoft.com/office/officeart/2005/8/layout/orgChart1"/>
    <dgm:cxn modelId="{135B626E-B18B-42AE-A349-BF0979933924}" type="presOf" srcId="{A5792726-A842-474E-AF82-D757C42A5CE8}" destId="{76F9AFA6-9AAA-49D3-B7F0-8911B346CE2A}" srcOrd="0" destOrd="0" presId="urn:microsoft.com/office/officeart/2005/8/layout/orgChart1"/>
    <dgm:cxn modelId="{E697CE7E-8643-4EA4-A415-42BE03CEE149}" srcId="{1FD87F40-05B9-46DA-B80D-F5671982DD34}" destId="{5009F35A-A2CC-415B-A5C4-3B4FE760A813}" srcOrd="2" destOrd="0" parTransId="{23C4E3DB-A639-41A8-A04C-4FFC920ABA02}" sibTransId="{B5ABAE22-73ED-43FE-AE7E-A112D817C3A7}"/>
    <dgm:cxn modelId="{AA4EA87F-EB5E-409B-A71B-82FB189E41CF}" type="presOf" srcId="{714AFACC-DA75-4D86-A416-832EC70A8C5D}" destId="{420C3DEB-2527-436F-B333-E161CA960903}" srcOrd="1" destOrd="0" presId="urn:microsoft.com/office/officeart/2005/8/layout/orgChart1"/>
    <dgm:cxn modelId="{6210DE82-3E0C-48FF-B949-78F3B3B2305B}" type="presOf" srcId="{23C4E3DB-A639-41A8-A04C-4FFC920ABA02}" destId="{AC778AA5-B151-4340-B7A5-21A468BFCC2D}" srcOrd="0" destOrd="0" presId="urn:microsoft.com/office/officeart/2005/8/layout/orgChart1"/>
    <dgm:cxn modelId="{3811D38B-2426-49F7-BD5A-40FDEAB1A5BA}" type="presOf" srcId="{91A784BD-FD2C-4335-8BBB-B383649EE926}" destId="{144CB542-C348-4940-8513-0ACF3171B8F7}" srcOrd="0" destOrd="0" presId="urn:microsoft.com/office/officeart/2005/8/layout/orgChart1"/>
    <dgm:cxn modelId="{36CC0D8D-65E8-4291-BF85-21C21FB4EA72}" type="presOf" srcId="{91A784BD-FD2C-4335-8BBB-B383649EE926}" destId="{15403D73-8C97-4060-8074-A6618D95B6E7}" srcOrd="1" destOrd="0" presId="urn:microsoft.com/office/officeart/2005/8/layout/orgChart1"/>
    <dgm:cxn modelId="{70E31B90-31C9-4CAE-A5EC-101DD4772FB9}" type="presOf" srcId="{714AFACC-DA75-4D86-A416-832EC70A8C5D}" destId="{95F0474C-62CF-441E-8EAD-11959BF48BB9}" srcOrd="0" destOrd="0" presId="urn:microsoft.com/office/officeart/2005/8/layout/orgChart1"/>
    <dgm:cxn modelId="{6D6E83A5-42CF-42BC-9DAF-9128C3A89593}" type="presOf" srcId="{5009F35A-A2CC-415B-A5C4-3B4FE760A813}" destId="{84862F75-EC76-40A9-9423-2A15F387764B}" srcOrd="1" destOrd="0" presId="urn:microsoft.com/office/officeart/2005/8/layout/orgChart1"/>
    <dgm:cxn modelId="{5CCA53CB-5E82-48F1-8610-17871EAF92B9}" srcId="{1FD87F40-05B9-46DA-B80D-F5671982DD34}" destId="{91A784BD-FD2C-4335-8BBB-B383649EE926}" srcOrd="0" destOrd="0" parTransId="{DB0443E8-CC45-4CAF-B853-8B49C34B0330}" sibTransId="{756FC5FE-B335-4378-99D8-875A035E4566}"/>
    <dgm:cxn modelId="{1427B7CD-869F-4746-B8BB-BBF7894527F2}" type="presOf" srcId="{5CC7273F-B9C9-475A-800F-B3DE6A897554}" destId="{0DC63268-BF4C-46E5-8073-D84CBBADA91A}" srcOrd="0" destOrd="0" presId="urn:microsoft.com/office/officeart/2005/8/layout/orgChart1"/>
    <dgm:cxn modelId="{441398DD-98B8-4EF7-BCF3-DDAEB74ED4A1}" srcId="{A5792726-A842-474E-AF82-D757C42A5CE8}" destId="{1FD87F40-05B9-46DA-B80D-F5671982DD34}" srcOrd="0" destOrd="0" parTransId="{F990BB08-C932-45A7-BAFF-80D5A8741E5D}" sibTransId="{FF82C552-298B-4ECB-A75B-E77A31B5F2BB}"/>
    <dgm:cxn modelId="{ECCC8DEA-6B26-408B-9B0B-D161E99FF3A9}" srcId="{1FD87F40-05B9-46DA-B80D-F5671982DD34}" destId="{714AFACC-DA75-4D86-A416-832EC70A8C5D}" srcOrd="1" destOrd="0" parTransId="{5CC7273F-B9C9-475A-800F-B3DE6A897554}" sibTransId="{B37950B1-2075-4D9F-A311-EF05EF362AC7}"/>
    <dgm:cxn modelId="{4D0A5408-6E67-4F6A-BAD6-11E945242CCD}" type="presParOf" srcId="{76F9AFA6-9AAA-49D3-B7F0-8911B346CE2A}" destId="{2268F734-F76C-48A6-AE35-8F204F862B45}" srcOrd="0" destOrd="0" presId="urn:microsoft.com/office/officeart/2005/8/layout/orgChart1"/>
    <dgm:cxn modelId="{08462312-5EDE-4B0D-BD6A-ED28B12532BE}" type="presParOf" srcId="{2268F734-F76C-48A6-AE35-8F204F862B45}" destId="{AFC35D46-1E2C-4903-8319-AD8410B057AF}" srcOrd="0" destOrd="0" presId="urn:microsoft.com/office/officeart/2005/8/layout/orgChart1"/>
    <dgm:cxn modelId="{25E06991-2F13-44E4-9E07-4FBE988E43DA}" type="presParOf" srcId="{AFC35D46-1E2C-4903-8319-AD8410B057AF}" destId="{371D1A79-D5B9-4D47-B202-0BFDEB2D2B8E}" srcOrd="0" destOrd="0" presId="urn:microsoft.com/office/officeart/2005/8/layout/orgChart1"/>
    <dgm:cxn modelId="{4AF75999-43D5-4871-BAA4-0FEA12A9C171}" type="presParOf" srcId="{AFC35D46-1E2C-4903-8319-AD8410B057AF}" destId="{DF5AAA7D-37FA-47E6-A38E-1372D22819B7}" srcOrd="1" destOrd="0" presId="urn:microsoft.com/office/officeart/2005/8/layout/orgChart1"/>
    <dgm:cxn modelId="{86B93156-4323-418F-9A09-4CF1E32D0090}" type="presParOf" srcId="{2268F734-F76C-48A6-AE35-8F204F862B45}" destId="{FC6BDFE0-83B0-4436-B2F8-381FEFF3CC3C}" srcOrd="1" destOrd="0" presId="urn:microsoft.com/office/officeart/2005/8/layout/orgChart1"/>
    <dgm:cxn modelId="{239059EB-5AA7-431C-997B-36C3C8835DA0}" type="presParOf" srcId="{FC6BDFE0-83B0-4436-B2F8-381FEFF3CC3C}" destId="{0DC63268-BF4C-46E5-8073-D84CBBADA91A}" srcOrd="0" destOrd="0" presId="urn:microsoft.com/office/officeart/2005/8/layout/orgChart1"/>
    <dgm:cxn modelId="{AA99268B-22C7-4298-9320-2250C11F1D63}" type="presParOf" srcId="{FC6BDFE0-83B0-4436-B2F8-381FEFF3CC3C}" destId="{261A0D39-C596-4C8A-80F0-CA1BA86916B0}" srcOrd="1" destOrd="0" presId="urn:microsoft.com/office/officeart/2005/8/layout/orgChart1"/>
    <dgm:cxn modelId="{BB8FDB8A-5F26-4E71-B8FF-5D3FF15A30F8}" type="presParOf" srcId="{261A0D39-C596-4C8A-80F0-CA1BA86916B0}" destId="{08EB1B69-7DE2-486A-B436-7007B69AC691}" srcOrd="0" destOrd="0" presId="urn:microsoft.com/office/officeart/2005/8/layout/orgChart1"/>
    <dgm:cxn modelId="{998BD557-BB12-47ED-A651-8FE0F1EABCD9}" type="presParOf" srcId="{08EB1B69-7DE2-486A-B436-7007B69AC691}" destId="{95F0474C-62CF-441E-8EAD-11959BF48BB9}" srcOrd="0" destOrd="0" presId="urn:microsoft.com/office/officeart/2005/8/layout/orgChart1"/>
    <dgm:cxn modelId="{B526DFA4-2756-42F4-B44C-2499B9BB4A12}" type="presParOf" srcId="{08EB1B69-7DE2-486A-B436-7007B69AC691}" destId="{420C3DEB-2527-436F-B333-E161CA960903}" srcOrd="1" destOrd="0" presId="urn:microsoft.com/office/officeart/2005/8/layout/orgChart1"/>
    <dgm:cxn modelId="{B646A856-DCFC-44CA-9A00-8CD24261DF1B}" type="presParOf" srcId="{261A0D39-C596-4C8A-80F0-CA1BA86916B0}" destId="{682F100B-672F-48DD-B197-B29376CF6A84}" srcOrd="1" destOrd="0" presId="urn:microsoft.com/office/officeart/2005/8/layout/orgChart1"/>
    <dgm:cxn modelId="{3ED5DC41-7848-46CC-A538-1F351BBECE3D}" type="presParOf" srcId="{261A0D39-C596-4C8A-80F0-CA1BA86916B0}" destId="{F59E948F-0633-4A81-96C1-CB374E8A5231}" srcOrd="2" destOrd="0" presId="urn:microsoft.com/office/officeart/2005/8/layout/orgChart1"/>
    <dgm:cxn modelId="{6902F924-B3FD-4638-BE74-824477E8E715}" type="presParOf" srcId="{FC6BDFE0-83B0-4436-B2F8-381FEFF3CC3C}" destId="{AC778AA5-B151-4340-B7A5-21A468BFCC2D}" srcOrd="2" destOrd="0" presId="urn:microsoft.com/office/officeart/2005/8/layout/orgChart1"/>
    <dgm:cxn modelId="{EDD5717A-2872-4037-B2D6-CA784751E326}" type="presParOf" srcId="{FC6BDFE0-83B0-4436-B2F8-381FEFF3CC3C}" destId="{C0946DA2-CD92-44C8-BB17-076BE99C6FBC}" srcOrd="3" destOrd="0" presId="urn:microsoft.com/office/officeart/2005/8/layout/orgChart1"/>
    <dgm:cxn modelId="{7A445F7C-D959-464B-A20B-80CBC3CA47AD}" type="presParOf" srcId="{C0946DA2-CD92-44C8-BB17-076BE99C6FBC}" destId="{29F90670-5888-44BA-B088-D1785D8D967D}" srcOrd="0" destOrd="0" presId="urn:microsoft.com/office/officeart/2005/8/layout/orgChart1"/>
    <dgm:cxn modelId="{BC883A37-5056-4AE5-9D9B-13C717F82BF0}" type="presParOf" srcId="{29F90670-5888-44BA-B088-D1785D8D967D}" destId="{771B27B2-7EEE-4BCD-96F3-37EF42DA30BB}" srcOrd="0" destOrd="0" presId="urn:microsoft.com/office/officeart/2005/8/layout/orgChart1"/>
    <dgm:cxn modelId="{AC38813D-B2F0-4556-A1FA-0B4F50A24659}" type="presParOf" srcId="{29F90670-5888-44BA-B088-D1785D8D967D}" destId="{84862F75-EC76-40A9-9423-2A15F387764B}" srcOrd="1" destOrd="0" presId="urn:microsoft.com/office/officeart/2005/8/layout/orgChart1"/>
    <dgm:cxn modelId="{46AC63A3-F025-4149-94F8-EE04477746E9}" type="presParOf" srcId="{C0946DA2-CD92-44C8-BB17-076BE99C6FBC}" destId="{922FB256-1DE0-4C73-BB96-041AD8776CC7}" srcOrd="1" destOrd="0" presId="urn:microsoft.com/office/officeart/2005/8/layout/orgChart1"/>
    <dgm:cxn modelId="{7379B15B-58EF-42DE-98B3-6D67F4A62B44}" type="presParOf" srcId="{C0946DA2-CD92-44C8-BB17-076BE99C6FBC}" destId="{F0140CF7-FEA3-433E-88AB-546118819704}" srcOrd="2" destOrd="0" presId="urn:microsoft.com/office/officeart/2005/8/layout/orgChart1"/>
    <dgm:cxn modelId="{92DA2A56-210A-4F8B-8111-9FBB1BBBCE6D}" type="presParOf" srcId="{2268F734-F76C-48A6-AE35-8F204F862B45}" destId="{48F83532-E708-4AC5-9C59-01893427F2D0}" srcOrd="2" destOrd="0" presId="urn:microsoft.com/office/officeart/2005/8/layout/orgChart1"/>
    <dgm:cxn modelId="{6351DE19-9E59-4C32-AB5E-82ECEE1A631A}" type="presParOf" srcId="{48F83532-E708-4AC5-9C59-01893427F2D0}" destId="{0359A2AE-13EC-4B18-B02F-C3ABA38983FD}" srcOrd="0" destOrd="0" presId="urn:microsoft.com/office/officeart/2005/8/layout/orgChart1"/>
    <dgm:cxn modelId="{16E0AFDA-1DA3-4425-893F-452DA776AE97}" type="presParOf" srcId="{48F83532-E708-4AC5-9C59-01893427F2D0}" destId="{88A07852-BB95-4B18-9D30-F7415211E1BF}" srcOrd="1" destOrd="0" presId="urn:microsoft.com/office/officeart/2005/8/layout/orgChart1"/>
    <dgm:cxn modelId="{BDDEC524-4B8F-47BA-801E-425340171C6E}" type="presParOf" srcId="{88A07852-BB95-4B18-9D30-F7415211E1BF}" destId="{E119A571-1909-42D3-A519-6C00D5384B30}" srcOrd="0" destOrd="0" presId="urn:microsoft.com/office/officeart/2005/8/layout/orgChart1"/>
    <dgm:cxn modelId="{8EF12BAB-E91E-40A5-AD24-A8E7BDB55C2D}" type="presParOf" srcId="{E119A571-1909-42D3-A519-6C00D5384B30}" destId="{144CB542-C348-4940-8513-0ACF3171B8F7}" srcOrd="0" destOrd="0" presId="urn:microsoft.com/office/officeart/2005/8/layout/orgChart1"/>
    <dgm:cxn modelId="{61572F06-D7A6-4BE0-85C8-67975E39CAE4}" type="presParOf" srcId="{E119A571-1909-42D3-A519-6C00D5384B30}" destId="{15403D73-8C97-4060-8074-A6618D95B6E7}" srcOrd="1" destOrd="0" presId="urn:microsoft.com/office/officeart/2005/8/layout/orgChart1"/>
    <dgm:cxn modelId="{3D9C8E23-C7DE-455C-8C3A-1CFDA31BF052}" type="presParOf" srcId="{88A07852-BB95-4B18-9D30-F7415211E1BF}" destId="{6C2AAF6C-1804-4644-BC3D-3C8BB9C3A243}" srcOrd="1" destOrd="0" presId="urn:microsoft.com/office/officeart/2005/8/layout/orgChart1"/>
    <dgm:cxn modelId="{37D4B262-5843-4E2D-A98D-0080C4481D0B}" type="presParOf" srcId="{88A07852-BB95-4B18-9D30-F7415211E1BF}" destId="{5DD009A0-E4F8-4A0D-A136-D72E3FDDC83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9E316B-EAA4-42D1-BE2B-7A9F7D343A2B}" type="doc">
      <dgm:prSet loTypeId="urn:microsoft.com/office/officeart/2005/8/layout/vProcess5" loCatId="process" qsTypeId="urn:microsoft.com/office/officeart/2005/8/quickstyle/simple2" qsCatId="simple" csTypeId="urn:microsoft.com/office/officeart/2005/8/colors/colorful4" csCatId="colorful" phldr="1"/>
      <dgm:spPr/>
      <dgm:t>
        <a:bodyPr/>
        <a:lstStyle/>
        <a:p>
          <a:endParaRPr lang="it-IT"/>
        </a:p>
      </dgm:t>
    </dgm:pt>
    <dgm:pt modelId="{8C86CEE2-699A-4162-8803-C920EED4C23E}">
      <dgm:prSet phldrT="[Testo]" custT="1"/>
      <dgm:spPr/>
      <dgm:t>
        <a:bodyPr/>
        <a:lstStyle/>
        <a:p>
          <a:pPr>
            <a:spcAft>
              <a:spcPts val="0"/>
            </a:spcAft>
          </a:pPr>
          <a:r>
            <a:rPr lang="it-IT" sz="2400" b="1" dirty="0">
              <a:latin typeface="Open Sans" pitchFamily="2" charset="0"/>
              <a:ea typeface="Open Sans" pitchFamily="2" charset="0"/>
              <a:cs typeface="Open Sans" pitchFamily="2" charset="0"/>
            </a:rPr>
            <a:t>1. Contrôle administratif</a:t>
          </a:r>
        </a:p>
      </dgm:t>
    </dgm:pt>
    <dgm:pt modelId="{4C7DAD8F-BAA3-40CC-BA5D-20FEDE8E2707}" type="parTrans" cxnId="{245B22DA-59B0-401D-9B1F-AF790FFD9FE2}">
      <dgm:prSet/>
      <dgm:spPr/>
      <dgm:t>
        <a:bodyPr/>
        <a:lstStyle/>
        <a:p>
          <a:endParaRPr lang="it-IT"/>
        </a:p>
      </dgm:t>
    </dgm:pt>
    <dgm:pt modelId="{8CC50BF6-4953-4E1E-98C0-3FE92CA236E1}" type="sibTrans" cxnId="{245B22DA-59B0-401D-9B1F-AF790FFD9FE2}">
      <dgm:prSet/>
      <dgm:spPr/>
      <dgm:t>
        <a:bodyPr/>
        <a:lstStyle/>
        <a:p>
          <a:endParaRPr lang="it-IT"/>
        </a:p>
      </dgm:t>
    </dgm:pt>
    <dgm:pt modelId="{0ACF6BA3-0DFD-402D-BE9A-8BC4A41C65E3}">
      <dgm:prSet phldrT="[Testo]" custT="1"/>
      <dgm:spPr/>
      <dgm:t>
        <a:bodyPr/>
        <a:lstStyle/>
        <a:p>
          <a:pPr>
            <a:spcAft>
              <a:spcPct val="15000"/>
            </a:spcAft>
          </a:pPr>
          <a:r>
            <a:rPr lang="it-IT" sz="2000" dirty="0">
              <a:latin typeface="Open Sans" pitchFamily="2" charset="0"/>
              <a:ea typeface="Open Sans" pitchFamily="2" charset="0"/>
              <a:cs typeface="Open Sans" pitchFamily="2" charset="0"/>
            </a:rPr>
            <a:t>Chaque proposition est vérifiée par 2 évaluateurs internes</a:t>
          </a:r>
        </a:p>
      </dgm:t>
    </dgm:pt>
    <dgm:pt modelId="{164927D9-0094-4EB7-A4DA-B7B004AED1B9}" type="parTrans" cxnId="{8E9F3407-9318-4348-902F-BA891A248605}">
      <dgm:prSet/>
      <dgm:spPr/>
      <dgm:t>
        <a:bodyPr/>
        <a:lstStyle/>
        <a:p>
          <a:endParaRPr lang="it-IT"/>
        </a:p>
      </dgm:t>
    </dgm:pt>
    <dgm:pt modelId="{0E2A35BD-E06B-4506-A03E-05CDB398FF63}" type="sibTrans" cxnId="{8E9F3407-9318-4348-902F-BA891A248605}">
      <dgm:prSet/>
      <dgm:spPr/>
      <dgm:t>
        <a:bodyPr/>
        <a:lstStyle/>
        <a:p>
          <a:endParaRPr lang="it-IT"/>
        </a:p>
      </dgm:t>
    </dgm:pt>
    <dgm:pt modelId="{D14F9927-7906-432B-8FC1-7437C7E781C1}">
      <dgm:prSet phldrT="[Testo]" custT="1"/>
      <dgm:spPr/>
      <dgm:t>
        <a:bodyPr/>
        <a:lstStyle/>
        <a:p>
          <a:pPr>
            <a:spcAft>
              <a:spcPts val="0"/>
            </a:spcAft>
          </a:pPr>
          <a:r>
            <a:rPr lang="it-IT" sz="2400" b="1" dirty="0">
              <a:latin typeface="Open Sans" pitchFamily="2" charset="0"/>
              <a:ea typeface="Open Sans" pitchFamily="2" charset="0"/>
              <a:cs typeface="Open Sans" pitchFamily="2" charset="0"/>
            </a:rPr>
            <a:t>2</a:t>
          </a:r>
          <a:r>
            <a:rPr lang="it-IT" sz="1800" b="1" dirty="0">
              <a:latin typeface="Open Sans" pitchFamily="2" charset="0"/>
              <a:ea typeface="Open Sans" pitchFamily="2" charset="0"/>
              <a:cs typeface="Open Sans" pitchFamily="2" charset="0"/>
            </a:rPr>
            <a:t>. </a:t>
          </a:r>
          <a:r>
            <a:rPr lang="it-IT" sz="2400" b="1" dirty="0">
              <a:latin typeface="Open Sans" pitchFamily="2" charset="0"/>
              <a:ea typeface="Open Sans" pitchFamily="2" charset="0"/>
              <a:cs typeface="Open Sans" pitchFamily="2" charset="0"/>
            </a:rPr>
            <a:t>Evaluation opérationnelle</a:t>
          </a:r>
        </a:p>
      </dgm:t>
    </dgm:pt>
    <dgm:pt modelId="{BA7EAD7F-2622-4D1D-8775-C802A6006D13}" type="parTrans" cxnId="{FAEAA57A-6E58-4627-A157-A3CB2B7AE4FF}">
      <dgm:prSet/>
      <dgm:spPr/>
      <dgm:t>
        <a:bodyPr/>
        <a:lstStyle/>
        <a:p>
          <a:endParaRPr lang="it-IT"/>
        </a:p>
      </dgm:t>
    </dgm:pt>
    <dgm:pt modelId="{CF60EBEA-6D59-41D0-B2BA-041734DBF532}" type="sibTrans" cxnId="{FAEAA57A-6E58-4627-A157-A3CB2B7AE4FF}">
      <dgm:prSet/>
      <dgm:spPr/>
      <dgm:t>
        <a:bodyPr/>
        <a:lstStyle/>
        <a:p>
          <a:endParaRPr lang="it-IT"/>
        </a:p>
      </dgm:t>
    </dgm:pt>
    <dgm:pt modelId="{101031C2-962A-4198-91B8-892991536652}">
      <dgm:prSet phldrT="[Testo]" custT="1"/>
      <dgm:spPr/>
      <dgm:t>
        <a:bodyPr/>
        <a:lstStyle/>
        <a:p>
          <a:pPr>
            <a:spcAft>
              <a:spcPct val="15000"/>
            </a:spcAft>
          </a:pPr>
          <a:r>
            <a:rPr lang="it-IT" sz="1800" b="0" dirty="0">
              <a:latin typeface="Open Sans" pitchFamily="2" charset="0"/>
              <a:ea typeface="Open Sans" pitchFamily="2" charset="0"/>
              <a:cs typeface="Open Sans" pitchFamily="2" charset="0"/>
            </a:rPr>
            <a:t>Chaque proposition est évaluée par deux évaluateurs externes indépendents </a:t>
          </a:r>
        </a:p>
      </dgm:t>
    </dgm:pt>
    <dgm:pt modelId="{10062ABD-B876-4EDC-9E80-0768EB81E4DC}" type="parTrans" cxnId="{B139D45E-56F0-4C6F-86B7-98B88F47176C}">
      <dgm:prSet/>
      <dgm:spPr/>
      <dgm:t>
        <a:bodyPr/>
        <a:lstStyle/>
        <a:p>
          <a:endParaRPr lang="it-IT"/>
        </a:p>
      </dgm:t>
    </dgm:pt>
    <dgm:pt modelId="{BC1DEA8F-4E7A-443C-8F6A-B770B98DACC6}" type="sibTrans" cxnId="{B139D45E-56F0-4C6F-86B7-98B88F47176C}">
      <dgm:prSet/>
      <dgm:spPr/>
      <dgm:t>
        <a:bodyPr/>
        <a:lstStyle/>
        <a:p>
          <a:endParaRPr lang="it-IT"/>
        </a:p>
      </dgm:t>
    </dgm:pt>
    <dgm:pt modelId="{EB8ACD7D-1092-4BD6-A6D4-8ED1FD4A96A3}">
      <dgm:prSet phldrT="[Testo]" custT="1"/>
      <dgm:spPr/>
      <dgm:t>
        <a:bodyPr/>
        <a:lstStyle/>
        <a:p>
          <a:pPr>
            <a:spcAft>
              <a:spcPct val="15000"/>
            </a:spcAft>
          </a:pPr>
          <a:r>
            <a:rPr lang="it-IT" sz="1800" b="0" dirty="0">
              <a:latin typeface="Open Sans" pitchFamily="2" charset="0"/>
              <a:ea typeface="Open Sans" pitchFamily="2" charset="0"/>
              <a:cs typeface="Open Sans" pitchFamily="2" charset="0"/>
            </a:rPr>
            <a:t>Seuil minimum de qualité </a:t>
          </a:r>
          <a:r>
            <a:rPr lang="it-IT" sz="1800" b="1" dirty="0">
              <a:latin typeface="Open Sans" pitchFamily="2" charset="0"/>
              <a:ea typeface="Open Sans" pitchFamily="2" charset="0"/>
              <a:cs typeface="Open Sans" pitchFamily="2" charset="0"/>
            </a:rPr>
            <a:t>60/88</a:t>
          </a:r>
        </a:p>
      </dgm:t>
    </dgm:pt>
    <dgm:pt modelId="{D3C66F5A-1D7C-45B7-8A48-C24827FE2E04}" type="parTrans" cxnId="{5E4BF83B-C3FF-48CC-9B9D-432F191B6F4B}">
      <dgm:prSet/>
      <dgm:spPr/>
      <dgm:t>
        <a:bodyPr/>
        <a:lstStyle/>
        <a:p>
          <a:endParaRPr lang="it-IT"/>
        </a:p>
      </dgm:t>
    </dgm:pt>
    <dgm:pt modelId="{31BB1073-73E8-4322-9981-2F363AC5FF0F}" type="sibTrans" cxnId="{5E4BF83B-C3FF-48CC-9B9D-432F191B6F4B}">
      <dgm:prSet/>
      <dgm:spPr/>
      <dgm:t>
        <a:bodyPr/>
        <a:lstStyle/>
        <a:p>
          <a:endParaRPr lang="it-IT"/>
        </a:p>
      </dgm:t>
    </dgm:pt>
    <dgm:pt modelId="{B2CD7CD3-E0EB-4E78-AD8D-1BC329DE8078}">
      <dgm:prSet phldrT="[Testo]" custT="1"/>
      <dgm:spPr/>
      <dgm:t>
        <a:bodyPr/>
        <a:lstStyle/>
        <a:p>
          <a:pPr>
            <a:spcAft>
              <a:spcPts val="0"/>
            </a:spcAft>
          </a:pPr>
          <a:r>
            <a:rPr lang="it-IT" sz="2400" b="1" dirty="0">
              <a:latin typeface="Open Sans" pitchFamily="2" charset="0"/>
              <a:ea typeface="Open Sans" pitchFamily="2" charset="0"/>
              <a:cs typeface="Open Sans" pitchFamily="2" charset="0"/>
            </a:rPr>
            <a:t>3. Evaluation stratégique</a:t>
          </a:r>
        </a:p>
      </dgm:t>
    </dgm:pt>
    <dgm:pt modelId="{8EBBB257-A1B6-402B-8646-5CA4C6F6AC82}" type="parTrans" cxnId="{5CF91702-85EE-4776-853C-3CB97EB2E47D}">
      <dgm:prSet/>
      <dgm:spPr/>
      <dgm:t>
        <a:bodyPr/>
        <a:lstStyle/>
        <a:p>
          <a:endParaRPr lang="it-IT"/>
        </a:p>
      </dgm:t>
    </dgm:pt>
    <dgm:pt modelId="{FEA1E1A3-8AB3-40F4-84DC-774BE5FCA402}" type="sibTrans" cxnId="{5CF91702-85EE-4776-853C-3CB97EB2E47D}">
      <dgm:prSet/>
      <dgm:spPr/>
      <dgm:t>
        <a:bodyPr/>
        <a:lstStyle/>
        <a:p>
          <a:endParaRPr lang="it-IT"/>
        </a:p>
      </dgm:t>
    </dgm:pt>
    <dgm:pt modelId="{38DCFBAD-7B6F-47EA-9C1F-156BBB7E90B5}">
      <dgm:prSet phldrT="[Testo]" custT="1"/>
      <dgm:spPr/>
      <dgm:t>
        <a:bodyPr/>
        <a:lstStyle/>
        <a:p>
          <a:pPr>
            <a:spcAft>
              <a:spcPct val="15000"/>
            </a:spcAft>
          </a:pPr>
          <a:r>
            <a:rPr lang="en-BZ" sz="2000" b="1" noProof="0" dirty="0">
              <a:latin typeface="Open Sans" pitchFamily="2" charset="0"/>
              <a:ea typeface="Open Sans" pitchFamily="2" charset="0"/>
              <a:cs typeface="Open Sans" pitchFamily="2" charset="0"/>
            </a:rPr>
            <a:t>12 points max. </a:t>
          </a:r>
          <a:r>
            <a:rPr lang="en-BZ" sz="2000" noProof="0" dirty="0">
              <a:latin typeface="Open Sans" pitchFamily="2" charset="0"/>
              <a:ea typeface="Open Sans" pitchFamily="2" charset="0"/>
              <a:cs typeface="Open Sans" pitchFamily="2" charset="0"/>
            </a:rPr>
            <a:t>(3 </a:t>
          </a:r>
          <a:r>
            <a:rPr lang="en-BZ" sz="2000" noProof="0" dirty="0" err="1">
              <a:latin typeface="Open Sans" pitchFamily="2" charset="0"/>
              <a:ea typeface="Open Sans" pitchFamily="2" charset="0"/>
              <a:cs typeface="Open Sans" pitchFamily="2" charset="0"/>
            </a:rPr>
            <a:t>critères</a:t>
          </a:r>
          <a:r>
            <a:rPr lang="en-BZ" sz="2000" noProof="0" dirty="0">
              <a:latin typeface="Open Sans" pitchFamily="2" charset="0"/>
              <a:ea typeface="Open Sans" pitchFamily="2" charset="0"/>
              <a:cs typeface="Open Sans" pitchFamily="2" charset="0"/>
            </a:rPr>
            <a:t> de la PERTINENCE: ‘</a:t>
          </a:r>
          <a:r>
            <a:rPr lang="en-BZ" sz="2000" noProof="0" dirty="0" err="1">
              <a:latin typeface="Open Sans" pitchFamily="2" charset="0"/>
              <a:ea typeface="Open Sans" pitchFamily="2" charset="0"/>
              <a:cs typeface="Open Sans" pitchFamily="2" charset="0"/>
            </a:rPr>
            <a:t>cohérence</a:t>
          </a:r>
          <a:r>
            <a:rPr lang="en-BZ" sz="2000" noProof="0" dirty="0">
              <a:latin typeface="Open Sans" pitchFamily="2" charset="0"/>
              <a:ea typeface="Open Sans" pitchFamily="2" charset="0"/>
              <a:cs typeface="Open Sans" pitchFamily="2" charset="0"/>
            </a:rPr>
            <a:t>’, ‘dimension </a:t>
          </a:r>
          <a:r>
            <a:rPr lang="en-BZ" sz="2000" noProof="0" dirty="0" err="1">
              <a:latin typeface="Open Sans" pitchFamily="2" charset="0"/>
              <a:ea typeface="Open Sans" pitchFamily="2" charset="0"/>
              <a:cs typeface="Open Sans" pitchFamily="2" charset="0"/>
            </a:rPr>
            <a:t>transnationale</a:t>
          </a:r>
          <a:r>
            <a:rPr lang="en-BZ" sz="2000" noProof="0" dirty="0">
              <a:latin typeface="Open Sans" pitchFamily="2" charset="0"/>
              <a:ea typeface="Open Sans" pitchFamily="2" charset="0"/>
              <a:cs typeface="Open Sans" pitchFamily="2" charset="0"/>
            </a:rPr>
            <a:t>’, ‘synergies et </a:t>
          </a:r>
          <a:r>
            <a:rPr lang="en-BZ" sz="2000" noProof="0" dirty="0" err="1">
              <a:latin typeface="Open Sans" pitchFamily="2" charset="0"/>
              <a:ea typeface="Open Sans" pitchFamily="2" charset="0"/>
              <a:cs typeface="Open Sans" pitchFamily="2" charset="0"/>
            </a:rPr>
            <a:t>complementarités</a:t>
          </a:r>
          <a:r>
            <a:rPr lang="en-BZ" sz="2000" noProof="0" dirty="0">
              <a:latin typeface="Open Sans" pitchFamily="2" charset="0"/>
              <a:ea typeface="Open Sans" pitchFamily="2" charset="0"/>
              <a:cs typeface="Open Sans" pitchFamily="2" charset="0"/>
            </a:rPr>
            <a:t>’)</a:t>
          </a:r>
        </a:p>
      </dgm:t>
    </dgm:pt>
    <dgm:pt modelId="{35EE44BA-898B-4D89-8D22-DF03AE6D6131}" type="parTrans" cxnId="{A45322F4-B0F0-4E39-BDA9-D39F2D5E3910}">
      <dgm:prSet/>
      <dgm:spPr/>
      <dgm:t>
        <a:bodyPr/>
        <a:lstStyle/>
        <a:p>
          <a:endParaRPr lang="it-IT"/>
        </a:p>
      </dgm:t>
    </dgm:pt>
    <dgm:pt modelId="{080B6466-7097-4918-9B1A-5AE2DE51A8B7}" type="sibTrans" cxnId="{A45322F4-B0F0-4E39-BDA9-D39F2D5E3910}">
      <dgm:prSet/>
      <dgm:spPr/>
      <dgm:t>
        <a:bodyPr/>
        <a:lstStyle/>
        <a:p>
          <a:endParaRPr lang="it-IT"/>
        </a:p>
      </dgm:t>
    </dgm:pt>
    <dgm:pt modelId="{A15CBAD6-6C2E-4E1B-92D7-0DBC30271090}">
      <dgm:prSet phldrT="[Testo]" custT="1"/>
      <dgm:spPr/>
      <dgm:t>
        <a:bodyPr/>
        <a:lstStyle/>
        <a:p>
          <a:pPr>
            <a:spcAft>
              <a:spcPct val="15000"/>
            </a:spcAft>
          </a:pPr>
          <a:r>
            <a:rPr lang="en-US" sz="1800" b="0" dirty="0" err="1">
              <a:latin typeface="Open Sans" pitchFamily="2" charset="0"/>
              <a:ea typeface="Open Sans" pitchFamily="2" charset="0"/>
              <a:cs typeface="Open Sans" pitchFamily="2" charset="0"/>
            </a:rPr>
            <a:t>Uniquement</a:t>
          </a:r>
          <a:r>
            <a:rPr lang="en-US" sz="1800" b="0" dirty="0">
              <a:latin typeface="Open Sans" pitchFamily="2" charset="0"/>
              <a:ea typeface="Open Sans" pitchFamily="2" charset="0"/>
              <a:cs typeface="Open Sans" pitchFamily="2" charset="0"/>
            </a:rPr>
            <a:t> les propositions les </a:t>
          </a:r>
          <a:r>
            <a:rPr lang="en-US" sz="1800" b="0" dirty="0" err="1">
              <a:latin typeface="Open Sans" pitchFamily="2" charset="0"/>
              <a:ea typeface="Open Sans" pitchFamily="2" charset="0"/>
              <a:cs typeface="Open Sans" pitchFamily="2" charset="0"/>
            </a:rPr>
            <a:t>mieux</a:t>
          </a:r>
          <a:r>
            <a:rPr lang="en-US" sz="1800" b="0" dirty="0">
              <a:latin typeface="Open Sans" pitchFamily="2" charset="0"/>
              <a:ea typeface="Open Sans" pitchFamily="2" charset="0"/>
              <a:cs typeface="Open Sans" pitchFamily="2" charset="0"/>
            </a:rPr>
            <a:t> </a:t>
          </a:r>
          <a:r>
            <a:rPr lang="en-US" sz="1800" b="0" dirty="0" err="1">
              <a:latin typeface="Open Sans" pitchFamily="2" charset="0"/>
              <a:ea typeface="Open Sans" pitchFamily="2" charset="0"/>
              <a:cs typeface="Open Sans" pitchFamily="2" charset="0"/>
            </a:rPr>
            <a:t>notées</a:t>
          </a:r>
          <a:r>
            <a:rPr lang="en-US" sz="1800" b="0" dirty="0">
              <a:latin typeface="Open Sans" pitchFamily="2" charset="0"/>
              <a:ea typeface="Open Sans" pitchFamily="2" charset="0"/>
              <a:cs typeface="Open Sans" pitchFamily="2" charset="0"/>
            </a:rPr>
            <a:t> par Objectif </a:t>
          </a:r>
          <a:r>
            <a:rPr lang="en-US" sz="1800" b="0" dirty="0" err="1">
              <a:latin typeface="Open Sans" pitchFamily="2" charset="0"/>
              <a:ea typeface="Open Sans" pitchFamily="2" charset="0"/>
              <a:cs typeface="Open Sans" pitchFamily="2" charset="0"/>
            </a:rPr>
            <a:t>Spécifique</a:t>
          </a:r>
          <a:r>
            <a:rPr lang="en-US" sz="1800" b="0" dirty="0">
              <a:latin typeface="Open Sans" pitchFamily="2" charset="0"/>
              <a:ea typeface="Open Sans" pitchFamily="2" charset="0"/>
              <a:cs typeface="Open Sans" pitchFamily="2" charset="0"/>
            </a:rPr>
            <a:t> = total des fonds de </a:t>
          </a:r>
          <a:r>
            <a:rPr lang="en-US" sz="1800" b="0" dirty="0" err="1">
              <a:latin typeface="Open Sans" pitchFamily="2" charset="0"/>
              <a:ea typeface="Open Sans" pitchFamily="2" charset="0"/>
              <a:cs typeface="Open Sans" pitchFamily="2" charset="0"/>
            </a:rPr>
            <a:t>l’UE</a:t>
          </a:r>
          <a:r>
            <a:rPr lang="en-US" sz="1800" b="0" dirty="0">
              <a:latin typeface="Open Sans" pitchFamily="2" charset="0"/>
              <a:ea typeface="Open Sans" pitchFamily="2" charset="0"/>
              <a:cs typeface="Open Sans" pitchFamily="2" charset="0"/>
            </a:rPr>
            <a:t> correspond au double du </a:t>
          </a:r>
          <a:r>
            <a:rPr lang="en-US" sz="1800" b="0" dirty="0" err="1">
              <a:latin typeface="Open Sans" pitchFamily="2" charset="0"/>
              <a:ea typeface="Open Sans" pitchFamily="2" charset="0"/>
              <a:cs typeface="Open Sans" pitchFamily="2" charset="0"/>
            </a:rPr>
            <a:t>montant</a:t>
          </a:r>
          <a:r>
            <a:rPr lang="en-US" sz="1800" b="0" dirty="0">
              <a:latin typeface="Open Sans" pitchFamily="2" charset="0"/>
              <a:ea typeface="Open Sans" pitchFamily="2" charset="0"/>
              <a:cs typeface="Open Sans" pitchFamily="2" charset="0"/>
            </a:rPr>
            <a:t> disponible </a:t>
          </a:r>
          <a:r>
            <a:rPr lang="en-US" sz="1800" b="0" dirty="0" err="1">
              <a:latin typeface="Open Sans" pitchFamily="2" charset="0"/>
              <a:ea typeface="Open Sans" pitchFamily="2" charset="0"/>
              <a:cs typeface="Open Sans" pitchFamily="2" charset="0"/>
            </a:rPr>
            <a:t>seront</a:t>
          </a:r>
          <a:r>
            <a:rPr lang="en-US" sz="1800" b="0" dirty="0">
              <a:latin typeface="Open Sans" pitchFamily="2" charset="0"/>
              <a:ea typeface="Open Sans" pitchFamily="2" charset="0"/>
              <a:cs typeface="Open Sans" pitchFamily="2" charset="0"/>
            </a:rPr>
            <a:t> </a:t>
          </a:r>
          <a:r>
            <a:rPr lang="en-US" sz="1800" b="0" dirty="0" err="1">
              <a:latin typeface="Open Sans" pitchFamily="2" charset="0"/>
              <a:ea typeface="Open Sans" pitchFamily="2" charset="0"/>
              <a:cs typeface="Open Sans" pitchFamily="2" charset="0"/>
            </a:rPr>
            <a:t>admies</a:t>
          </a:r>
          <a:r>
            <a:rPr lang="en-US" sz="1800" b="0" dirty="0">
              <a:latin typeface="Open Sans" pitchFamily="2" charset="0"/>
              <a:ea typeface="Open Sans" pitchFamily="2" charset="0"/>
              <a:cs typeface="Open Sans" pitchFamily="2" charset="0"/>
            </a:rPr>
            <a:t> à </a:t>
          </a:r>
          <a:r>
            <a:rPr lang="en-US" sz="1800" b="0" dirty="0" err="1">
              <a:latin typeface="Open Sans" pitchFamily="2" charset="0"/>
              <a:ea typeface="Open Sans" pitchFamily="2" charset="0"/>
              <a:cs typeface="Open Sans" pitchFamily="2" charset="0"/>
            </a:rPr>
            <a:t>l´ETAPE</a:t>
          </a:r>
          <a:r>
            <a:rPr lang="en-US" sz="1800" b="0" dirty="0">
              <a:latin typeface="Open Sans" pitchFamily="2" charset="0"/>
              <a:ea typeface="Open Sans" pitchFamily="2" charset="0"/>
              <a:cs typeface="Open Sans" pitchFamily="2" charset="0"/>
            </a:rPr>
            <a:t> 2</a:t>
          </a:r>
          <a:endParaRPr lang="it-IT" sz="1800" b="0" dirty="0">
            <a:latin typeface="Open Sans" pitchFamily="2" charset="0"/>
            <a:ea typeface="Open Sans" pitchFamily="2" charset="0"/>
            <a:cs typeface="Open Sans" pitchFamily="2" charset="0"/>
          </a:endParaRPr>
        </a:p>
      </dgm:t>
    </dgm:pt>
    <dgm:pt modelId="{42682CAA-CB9F-4E16-B3D1-B4EF775D277E}" type="parTrans" cxnId="{BDEE99E1-40C2-434A-A279-F2B49C59D18E}">
      <dgm:prSet/>
      <dgm:spPr/>
      <dgm:t>
        <a:bodyPr/>
        <a:lstStyle/>
        <a:p>
          <a:endParaRPr lang="it-IT"/>
        </a:p>
      </dgm:t>
    </dgm:pt>
    <dgm:pt modelId="{96832D22-9357-49FE-B281-1D2E80676DEC}" type="sibTrans" cxnId="{BDEE99E1-40C2-434A-A279-F2B49C59D18E}">
      <dgm:prSet/>
      <dgm:spPr/>
      <dgm:t>
        <a:bodyPr/>
        <a:lstStyle/>
        <a:p>
          <a:endParaRPr lang="it-IT"/>
        </a:p>
      </dgm:t>
    </dgm:pt>
    <dgm:pt modelId="{74319936-684A-4685-8172-C8D4AF6DA2B0}">
      <dgm:prSet phldrT="[Testo]" custT="1"/>
      <dgm:spPr/>
      <dgm:t>
        <a:bodyPr/>
        <a:lstStyle/>
        <a:p>
          <a:pPr>
            <a:spcAft>
              <a:spcPct val="15000"/>
            </a:spcAft>
          </a:pPr>
          <a:r>
            <a:rPr lang="en-BZ" sz="2000" noProof="0" dirty="0">
              <a:latin typeface="Open Sans" pitchFamily="2" charset="0"/>
              <a:ea typeface="Open Sans" pitchFamily="2" charset="0"/>
              <a:cs typeface="Open Sans" pitchFamily="2" charset="0"/>
            </a:rPr>
            <a:t>Deux members du </a:t>
          </a:r>
          <a:r>
            <a:rPr lang="en-BZ" sz="2000" noProof="0" dirty="0" err="1">
              <a:latin typeface="Open Sans" pitchFamily="2" charset="0"/>
              <a:ea typeface="Open Sans" pitchFamily="2" charset="0"/>
              <a:cs typeface="Open Sans" pitchFamily="2" charset="0"/>
            </a:rPr>
            <a:t>Comité</a:t>
          </a:r>
          <a:r>
            <a:rPr lang="en-BZ" sz="2000" noProof="0" dirty="0">
              <a:latin typeface="Open Sans" pitchFamily="2" charset="0"/>
              <a:ea typeface="Open Sans" pitchFamily="2" charset="0"/>
              <a:cs typeface="Open Sans" pitchFamily="2" charset="0"/>
            </a:rPr>
            <a:t> </a:t>
          </a:r>
          <a:r>
            <a:rPr lang="en-BZ" sz="2000" noProof="0" dirty="0" err="1">
              <a:latin typeface="Open Sans" pitchFamily="2" charset="0"/>
              <a:ea typeface="Open Sans" pitchFamily="2" charset="0"/>
              <a:cs typeface="Open Sans" pitchFamily="2" charset="0"/>
            </a:rPr>
            <a:t>d´Evaluation</a:t>
          </a:r>
          <a:r>
            <a:rPr lang="en-BZ" sz="2000" noProof="0" dirty="0">
              <a:latin typeface="Open Sans" pitchFamily="2" charset="0"/>
              <a:ea typeface="Open Sans" pitchFamily="2" charset="0"/>
              <a:cs typeface="Open Sans" pitchFamily="2" charset="0"/>
            </a:rPr>
            <a:t> </a:t>
          </a:r>
          <a:r>
            <a:rPr lang="en-BZ" sz="2000" noProof="0" dirty="0" err="1">
              <a:latin typeface="Open Sans" pitchFamily="2" charset="0"/>
              <a:ea typeface="Open Sans" pitchFamily="2" charset="0"/>
              <a:cs typeface="Open Sans" pitchFamily="2" charset="0"/>
            </a:rPr>
            <a:t>évalue</a:t>
          </a:r>
          <a:r>
            <a:rPr lang="en-BZ" sz="2000" noProof="0" dirty="0">
              <a:latin typeface="Open Sans" pitchFamily="2" charset="0"/>
              <a:ea typeface="Open Sans" pitchFamily="2" charset="0"/>
              <a:cs typeface="Open Sans" pitchFamily="2" charset="0"/>
            </a:rPr>
            <a:t> </a:t>
          </a:r>
          <a:r>
            <a:rPr lang="en-BZ" sz="2000" noProof="0" dirty="0" err="1">
              <a:latin typeface="Open Sans" pitchFamily="2" charset="0"/>
              <a:ea typeface="Open Sans" pitchFamily="2" charset="0"/>
              <a:cs typeface="Open Sans" pitchFamily="2" charset="0"/>
            </a:rPr>
            <a:t>chaque</a:t>
          </a:r>
          <a:r>
            <a:rPr lang="en-BZ" sz="2000" noProof="0" dirty="0">
              <a:latin typeface="Open Sans" pitchFamily="2" charset="0"/>
              <a:ea typeface="Open Sans" pitchFamily="2" charset="0"/>
              <a:cs typeface="Open Sans" pitchFamily="2" charset="0"/>
            </a:rPr>
            <a:t> proposition</a:t>
          </a:r>
        </a:p>
      </dgm:t>
    </dgm:pt>
    <dgm:pt modelId="{441A8ED3-77E3-4B5D-8EC8-9719A8A7D54A}" type="parTrans" cxnId="{ADE13337-4A61-4FD2-81A3-B37F7DFD479D}">
      <dgm:prSet/>
      <dgm:spPr/>
      <dgm:t>
        <a:bodyPr/>
        <a:lstStyle/>
        <a:p>
          <a:endParaRPr lang="it-IT"/>
        </a:p>
      </dgm:t>
    </dgm:pt>
    <dgm:pt modelId="{3AB87131-BF15-4F96-A68C-DA50D426FD46}" type="sibTrans" cxnId="{ADE13337-4A61-4FD2-81A3-B37F7DFD479D}">
      <dgm:prSet/>
      <dgm:spPr/>
      <dgm:t>
        <a:bodyPr/>
        <a:lstStyle/>
        <a:p>
          <a:endParaRPr lang="it-IT"/>
        </a:p>
      </dgm:t>
    </dgm:pt>
    <dgm:pt modelId="{702A9DAB-BD76-4FB0-B486-9981761A04F9}">
      <dgm:prSet custT="1"/>
      <dgm:spPr/>
      <dgm:t>
        <a:bodyPr/>
        <a:lstStyle/>
        <a:p>
          <a:pPr>
            <a:spcAft>
              <a:spcPts val="0"/>
            </a:spcAft>
          </a:pPr>
          <a:r>
            <a:rPr lang="it-IT" sz="2400" b="1" dirty="0">
              <a:latin typeface="Open Sans" pitchFamily="2" charset="0"/>
              <a:ea typeface="Open Sans" pitchFamily="2" charset="0"/>
              <a:cs typeface="Open Sans" pitchFamily="2" charset="0"/>
            </a:rPr>
            <a:t>4. Vérification d´éligibilité</a:t>
          </a:r>
        </a:p>
      </dgm:t>
    </dgm:pt>
    <dgm:pt modelId="{C6EC2B3B-CD4D-4197-B54C-E8FBFBE0D339}" type="parTrans" cxnId="{BD926759-0280-41F4-8AAF-DC7EAFA96254}">
      <dgm:prSet/>
      <dgm:spPr/>
      <dgm:t>
        <a:bodyPr/>
        <a:lstStyle/>
        <a:p>
          <a:endParaRPr lang="it-IT"/>
        </a:p>
      </dgm:t>
    </dgm:pt>
    <dgm:pt modelId="{E32EE71F-9CF9-4917-8584-0EA94969768C}" type="sibTrans" cxnId="{BD926759-0280-41F4-8AAF-DC7EAFA96254}">
      <dgm:prSet/>
      <dgm:spPr/>
      <dgm:t>
        <a:bodyPr/>
        <a:lstStyle/>
        <a:p>
          <a:endParaRPr lang="it-IT"/>
        </a:p>
      </dgm:t>
    </dgm:pt>
    <dgm:pt modelId="{1A5AE74D-9100-4E70-ACD3-13BF483A2B47}">
      <dgm:prSet custT="1"/>
      <dgm:spPr/>
      <dgm:t>
        <a:bodyPr/>
        <a:lstStyle/>
        <a:p>
          <a:pPr>
            <a:spcAft>
              <a:spcPct val="15000"/>
            </a:spcAft>
          </a:pPr>
          <a:r>
            <a:rPr lang="en-BZ" sz="2000" noProof="0" dirty="0" err="1">
              <a:latin typeface="Open Sans" pitchFamily="2" charset="0"/>
              <a:ea typeface="Open Sans" pitchFamily="2" charset="0"/>
              <a:cs typeface="Open Sans" pitchFamily="2" charset="0"/>
            </a:rPr>
            <a:t>Réalisée</a:t>
          </a:r>
          <a:r>
            <a:rPr lang="en-BZ" sz="2000" noProof="0" dirty="0">
              <a:latin typeface="Open Sans" pitchFamily="2" charset="0"/>
              <a:ea typeface="Open Sans" pitchFamily="2" charset="0"/>
              <a:cs typeface="Open Sans" pitchFamily="2" charset="0"/>
            </a:rPr>
            <a:t> par les </a:t>
          </a:r>
          <a:r>
            <a:rPr lang="en-BZ" sz="2000" noProof="0" dirty="0" err="1">
              <a:latin typeface="Open Sans" pitchFamily="2" charset="0"/>
              <a:ea typeface="Open Sans" pitchFamily="2" charset="0"/>
              <a:cs typeface="Open Sans" pitchFamily="2" charset="0"/>
            </a:rPr>
            <a:t>évaluateurs</a:t>
          </a:r>
          <a:r>
            <a:rPr lang="en-BZ" sz="2000" noProof="0" dirty="0">
              <a:latin typeface="Open Sans" pitchFamily="2" charset="0"/>
              <a:ea typeface="Open Sans" pitchFamily="2" charset="0"/>
              <a:cs typeface="Open Sans" pitchFamily="2" charset="0"/>
            </a:rPr>
            <a:t> internes et  </a:t>
          </a:r>
          <a:r>
            <a:rPr lang="en-BZ" sz="2000" noProof="0" dirty="0" err="1">
              <a:latin typeface="Open Sans" pitchFamily="2" charset="0"/>
              <a:ea typeface="Open Sans" pitchFamily="2" charset="0"/>
              <a:cs typeface="Open Sans" pitchFamily="2" charset="0"/>
            </a:rPr>
            <a:t>basée</a:t>
          </a:r>
          <a:r>
            <a:rPr lang="en-BZ" sz="2000" noProof="0" dirty="0">
              <a:latin typeface="Open Sans" pitchFamily="2" charset="0"/>
              <a:ea typeface="Open Sans" pitchFamily="2" charset="0"/>
              <a:cs typeface="Open Sans" pitchFamily="2" charset="0"/>
            </a:rPr>
            <a:t> sur les pieces </a:t>
          </a:r>
          <a:r>
            <a:rPr lang="en-BZ" sz="2000" noProof="0" dirty="0" err="1">
              <a:latin typeface="Open Sans" pitchFamily="2" charset="0"/>
              <a:ea typeface="Open Sans" pitchFamily="2" charset="0"/>
              <a:cs typeface="Open Sans" pitchFamily="2" charset="0"/>
            </a:rPr>
            <a:t>justificatives</a:t>
          </a:r>
          <a:r>
            <a:rPr lang="en-BZ" sz="2000" noProof="0" dirty="0">
              <a:latin typeface="Open Sans" pitchFamily="2" charset="0"/>
              <a:ea typeface="Open Sans" pitchFamily="2" charset="0"/>
              <a:cs typeface="Open Sans" pitchFamily="2" charset="0"/>
            </a:rPr>
            <a:t> </a:t>
          </a:r>
          <a:r>
            <a:rPr lang="en-BZ" sz="2000" noProof="0" dirty="0" err="1">
              <a:latin typeface="Open Sans" pitchFamily="2" charset="0"/>
              <a:ea typeface="Open Sans" pitchFamily="2" charset="0"/>
              <a:cs typeface="Open Sans" pitchFamily="2" charset="0"/>
            </a:rPr>
            <a:t>soumises</a:t>
          </a:r>
          <a:endParaRPr lang="it-IT" sz="2000" dirty="0">
            <a:latin typeface="Open Sans" pitchFamily="2" charset="0"/>
            <a:ea typeface="Open Sans" pitchFamily="2" charset="0"/>
            <a:cs typeface="Open Sans" pitchFamily="2" charset="0"/>
          </a:endParaRPr>
        </a:p>
      </dgm:t>
    </dgm:pt>
    <dgm:pt modelId="{D568D756-9F5D-4591-A5D7-5F7BA9BD47E0}" type="parTrans" cxnId="{3F9155E3-F4A4-4593-980F-7898013CE8EF}">
      <dgm:prSet/>
      <dgm:spPr/>
      <dgm:t>
        <a:bodyPr/>
        <a:lstStyle/>
        <a:p>
          <a:endParaRPr lang="it-IT"/>
        </a:p>
      </dgm:t>
    </dgm:pt>
    <dgm:pt modelId="{2A5BA07B-867B-4E8A-B4E1-68E5BEFDC285}" type="sibTrans" cxnId="{3F9155E3-F4A4-4593-980F-7898013CE8EF}">
      <dgm:prSet/>
      <dgm:spPr/>
      <dgm:t>
        <a:bodyPr/>
        <a:lstStyle/>
        <a:p>
          <a:endParaRPr lang="it-IT"/>
        </a:p>
      </dgm:t>
    </dgm:pt>
    <dgm:pt modelId="{C72D598A-28D0-4DE9-9AD4-FED09C5A947D}">
      <dgm:prSet custT="1"/>
      <dgm:spPr/>
      <dgm:t>
        <a:bodyPr/>
        <a:lstStyle/>
        <a:p>
          <a:pPr>
            <a:spcAft>
              <a:spcPct val="15000"/>
            </a:spcAft>
          </a:pPr>
          <a:r>
            <a:rPr lang="fr-BE" sz="2000" noProof="0" dirty="0">
              <a:latin typeface="Open Sans" pitchFamily="2" charset="0"/>
              <a:ea typeface="Open Sans" pitchFamily="2" charset="0"/>
              <a:cs typeface="Open Sans" pitchFamily="2" charset="0"/>
            </a:rPr>
            <a:t>Inclut l’évaluation environnementale et la conformité avec les aides d’état (le cas échéant)</a:t>
          </a:r>
          <a:endParaRPr lang="it-IT" sz="2000" dirty="0">
            <a:latin typeface="Open Sans" pitchFamily="2" charset="0"/>
            <a:ea typeface="Open Sans" pitchFamily="2" charset="0"/>
            <a:cs typeface="Open Sans" pitchFamily="2" charset="0"/>
          </a:endParaRPr>
        </a:p>
      </dgm:t>
    </dgm:pt>
    <dgm:pt modelId="{BBB0BAC3-04A0-438F-87D8-CF9DE4B3C13A}" type="parTrans" cxnId="{EDFC57FA-49D5-46C9-8890-1DE844D033C4}">
      <dgm:prSet/>
      <dgm:spPr/>
    </dgm:pt>
    <dgm:pt modelId="{F5962B4A-4E48-48A4-AC70-9D6739FF668F}" type="sibTrans" cxnId="{EDFC57FA-49D5-46C9-8890-1DE844D033C4}">
      <dgm:prSet/>
      <dgm:spPr/>
    </dgm:pt>
    <dgm:pt modelId="{FD5FB12C-211B-47B8-8AF8-2BE6AEC41BEC}" type="pres">
      <dgm:prSet presAssocID="{409E316B-EAA4-42D1-BE2B-7A9F7D343A2B}" presName="outerComposite" presStyleCnt="0">
        <dgm:presLayoutVars>
          <dgm:chMax val="5"/>
          <dgm:dir/>
          <dgm:resizeHandles val="exact"/>
        </dgm:presLayoutVars>
      </dgm:prSet>
      <dgm:spPr/>
    </dgm:pt>
    <dgm:pt modelId="{1A90D10F-1D68-4D9C-8773-52E91C142E8A}" type="pres">
      <dgm:prSet presAssocID="{409E316B-EAA4-42D1-BE2B-7A9F7D343A2B}" presName="dummyMaxCanvas" presStyleCnt="0">
        <dgm:presLayoutVars/>
      </dgm:prSet>
      <dgm:spPr/>
    </dgm:pt>
    <dgm:pt modelId="{B681D0D7-B88B-4A2F-A6BE-F335CAAEE5E9}" type="pres">
      <dgm:prSet presAssocID="{409E316B-EAA4-42D1-BE2B-7A9F7D343A2B}" presName="FourNodes_1" presStyleLbl="node1" presStyleIdx="0" presStyleCnt="4">
        <dgm:presLayoutVars>
          <dgm:bulletEnabled val="1"/>
        </dgm:presLayoutVars>
      </dgm:prSet>
      <dgm:spPr/>
    </dgm:pt>
    <dgm:pt modelId="{D52ED677-EDC4-4A80-8A83-A366EC1043A4}" type="pres">
      <dgm:prSet presAssocID="{409E316B-EAA4-42D1-BE2B-7A9F7D343A2B}" presName="FourNodes_2" presStyleLbl="node1" presStyleIdx="1" presStyleCnt="4" custScaleY="138317">
        <dgm:presLayoutVars>
          <dgm:bulletEnabled val="1"/>
        </dgm:presLayoutVars>
      </dgm:prSet>
      <dgm:spPr/>
    </dgm:pt>
    <dgm:pt modelId="{724D7714-0AA6-4A95-9C7E-39428200CE5A}" type="pres">
      <dgm:prSet presAssocID="{409E316B-EAA4-42D1-BE2B-7A9F7D343A2B}" presName="FourNodes_3" presStyleLbl="node1" presStyleIdx="2" presStyleCnt="4" custScaleY="119561" custLinFactNeighborX="-133" custLinFactNeighborY="3651">
        <dgm:presLayoutVars>
          <dgm:bulletEnabled val="1"/>
        </dgm:presLayoutVars>
      </dgm:prSet>
      <dgm:spPr/>
    </dgm:pt>
    <dgm:pt modelId="{1FC54726-878D-4BF1-8147-73DE43B9A1DE}" type="pres">
      <dgm:prSet presAssocID="{409E316B-EAA4-42D1-BE2B-7A9F7D343A2B}" presName="FourNodes_4" presStyleLbl="node1" presStyleIdx="3" presStyleCnt="4" custScaleY="134526" custLinFactNeighborX="1094" custLinFactNeighborY="55298">
        <dgm:presLayoutVars>
          <dgm:bulletEnabled val="1"/>
        </dgm:presLayoutVars>
      </dgm:prSet>
      <dgm:spPr/>
    </dgm:pt>
    <dgm:pt modelId="{0E0A6942-EB4D-4481-BD0C-A2903F0C0CE0}" type="pres">
      <dgm:prSet presAssocID="{409E316B-EAA4-42D1-BE2B-7A9F7D343A2B}" presName="FourConn_1-2" presStyleLbl="fgAccFollowNode1" presStyleIdx="0" presStyleCnt="3">
        <dgm:presLayoutVars>
          <dgm:bulletEnabled val="1"/>
        </dgm:presLayoutVars>
      </dgm:prSet>
      <dgm:spPr/>
    </dgm:pt>
    <dgm:pt modelId="{425C0122-D826-4AFC-BC38-53F19FAFA83F}" type="pres">
      <dgm:prSet presAssocID="{409E316B-EAA4-42D1-BE2B-7A9F7D343A2B}" presName="FourConn_2-3" presStyleLbl="fgAccFollowNode1" presStyleIdx="1" presStyleCnt="3">
        <dgm:presLayoutVars>
          <dgm:bulletEnabled val="1"/>
        </dgm:presLayoutVars>
      </dgm:prSet>
      <dgm:spPr/>
    </dgm:pt>
    <dgm:pt modelId="{8E27815D-DB1C-4965-B6B4-2C15146E7557}" type="pres">
      <dgm:prSet presAssocID="{409E316B-EAA4-42D1-BE2B-7A9F7D343A2B}" presName="FourConn_3-4" presStyleLbl="fgAccFollowNode1" presStyleIdx="2" presStyleCnt="3">
        <dgm:presLayoutVars>
          <dgm:bulletEnabled val="1"/>
        </dgm:presLayoutVars>
      </dgm:prSet>
      <dgm:spPr/>
    </dgm:pt>
    <dgm:pt modelId="{99D51AA5-80A7-46B3-BDB6-C82A2E80B936}" type="pres">
      <dgm:prSet presAssocID="{409E316B-EAA4-42D1-BE2B-7A9F7D343A2B}" presName="FourNodes_1_text" presStyleLbl="node1" presStyleIdx="3" presStyleCnt="4">
        <dgm:presLayoutVars>
          <dgm:bulletEnabled val="1"/>
        </dgm:presLayoutVars>
      </dgm:prSet>
      <dgm:spPr/>
    </dgm:pt>
    <dgm:pt modelId="{BA6F6741-5536-4EF8-8B34-D426F3A27E91}" type="pres">
      <dgm:prSet presAssocID="{409E316B-EAA4-42D1-BE2B-7A9F7D343A2B}" presName="FourNodes_2_text" presStyleLbl="node1" presStyleIdx="3" presStyleCnt="4">
        <dgm:presLayoutVars>
          <dgm:bulletEnabled val="1"/>
        </dgm:presLayoutVars>
      </dgm:prSet>
      <dgm:spPr/>
    </dgm:pt>
    <dgm:pt modelId="{012ED71E-321E-4ED8-A302-E62554E3CF5F}" type="pres">
      <dgm:prSet presAssocID="{409E316B-EAA4-42D1-BE2B-7A9F7D343A2B}" presName="FourNodes_3_text" presStyleLbl="node1" presStyleIdx="3" presStyleCnt="4">
        <dgm:presLayoutVars>
          <dgm:bulletEnabled val="1"/>
        </dgm:presLayoutVars>
      </dgm:prSet>
      <dgm:spPr/>
    </dgm:pt>
    <dgm:pt modelId="{ADDABBF4-6A12-4674-BD03-873DD6A5890C}" type="pres">
      <dgm:prSet presAssocID="{409E316B-EAA4-42D1-BE2B-7A9F7D343A2B}" presName="FourNodes_4_text" presStyleLbl="node1" presStyleIdx="3" presStyleCnt="4">
        <dgm:presLayoutVars>
          <dgm:bulletEnabled val="1"/>
        </dgm:presLayoutVars>
      </dgm:prSet>
      <dgm:spPr/>
    </dgm:pt>
  </dgm:ptLst>
  <dgm:cxnLst>
    <dgm:cxn modelId="{5CF91702-85EE-4776-853C-3CB97EB2E47D}" srcId="{409E316B-EAA4-42D1-BE2B-7A9F7D343A2B}" destId="{B2CD7CD3-E0EB-4E78-AD8D-1BC329DE8078}" srcOrd="2" destOrd="0" parTransId="{8EBBB257-A1B6-402B-8646-5CA4C6F6AC82}" sibTransId="{FEA1E1A3-8AB3-40F4-84DC-774BE5FCA402}"/>
    <dgm:cxn modelId="{9FE69106-7D5D-4EB0-BC1A-76BDBD9F6EAA}" type="presOf" srcId="{38DCFBAD-7B6F-47EA-9C1F-156BBB7E90B5}" destId="{724D7714-0AA6-4A95-9C7E-39428200CE5A}" srcOrd="0" destOrd="2" presId="urn:microsoft.com/office/officeart/2005/8/layout/vProcess5"/>
    <dgm:cxn modelId="{8E9F3407-9318-4348-902F-BA891A248605}" srcId="{8C86CEE2-699A-4162-8803-C920EED4C23E}" destId="{0ACF6BA3-0DFD-402D-BE9A-8BC4A41C65E3}" srcOrd="0" destOrd="0" parTransId="{164927D9-0094-4EB7-A4DA-B7B004AED1B9}" sibTransId="{0E2A35BD-E06B-4506-A03E-05CDB398FF63}"/>
    <dgm:cxn modelId="{E5ACC609-974B-41E8-A2C1-A293DD85CBA3}" type="presOf" srcId="{FEA1E1A3-8AB3-40F4-84DC-774BE5FCA402}" destId="{8E27815D-DB1C-4965-B6B4-2C15146E7557}" srcOrd="0" destOrd="0" presId="urn:microsoft.com/office/officeart/2005/8/layout/vProcess5"/>
    <dgm:cxn modelId="{E7324E10-1329-4143-9536-DFA653B1A978}" type="presOf" srcId="{C72D598A-28D0-4DE9-9AD4-FED09C5A947D}" destId="{ADDABBF4-6A12-4674-BD03-873DD6A5890C}" srcOrd="1" destOrd="2" presId="urn:microsoft.com/office/officeart/2005/8/layout/vProcess5"/>
    <dgm:cxn modelId="{D6BF381C-7F04-4C0B-AF23-19B3D07DC16B}" type="presOf" srcId="{702A9DAB-BD76-4FB0-B486-9981761A04F9}" destId="{1FC54726-878D-4BF1-8147-73DE43B9A1DE}" srcOrd="0" destOrd="0" presId="urn:microsoft.com/office/officeart/2005/8/layout/vProcess5"/>
    <dgm:cxn modelId="{0AFA9E24-CD66-466A-91DC-9DDAD3453DCA}" type="presOf" srcId="{8C86CEE2-699A-4162-8803-C920EED4C23E}" destId="{B681D0D7-B88B-4A2F-A6BE-F335CAAEE5E9}" srcOrd="0" destOrd="0" presId="urn:microsoft.com/office/officeart/2005/8/layout/vProcess5"/>
    <dgm:cxn modelId="{96522E2F-7041-4341-A27D-2ADA7409145D}" type="presOf" srcId="{1A5AE74D-9100-4E70-ACD3-13BF483A2B47}" destId="{1FC54726-878D-4BF1-8147-73DE43B9A1DE}" srcOrd="0" destOrd="1" presId="urn:microsoft.com/office/officeart/2005/8/layout/vProcess5"/>
    <dgm:cxn modelId="{FD4D0831-7729-4C86-9981-FECEC7F5A2A9}" type="presOf" srcId="{EB8ACD7D-1092-4BD6-A6D4-8ED1FD4A96A3}" destId="{BA6F6741-5536-4EF8-8B34-D426F3A27E91}" srcOrd="1" destOrd="2" presId="urn:microsoft.com/office/officeart/2005/8/layout/vProcess5"/>
    <dgm:cxn modelId="{825FBA32-6387-47C2-A829-48EA9097E799}" type="presOf" srcId="{B2CD7CD3-E0EB-4E78-AD8D-1BC329DE8078}" destId="{724D7714-0AA6-4A95-9C7E-39428200CE5A}" srcOrd="0" destOrd="0" presId="urn:microsoft.com/office/officeart/2005/8/layout/vProcess5"/>
    <dgm:cxn modelId="{25762E35-869D-4085-9172-AF82FBBAA40C}" type="presOf" srcId="{D14F9927-7906-432B-8FC1-7437C7E781C1}" destId="{BA6F6741-5536-4EF8-8B34-D426F3A27E91}" srcOrd="1" destOrd="0" presId="urn:microsoft.com/office/officeart/2005/8/layout/vProcess5"/>
    <dgm:cxn modelId="{ADE13337-4A61-4FD2-81A3-B37F7DFD479D}" srcId="{B2CD7CD3-E0EB-4E78-AD8D-1BC329DE8078}" destId="{74319936-684A-4685-8172-C8D4AF6DA2B0}" srcOrd="0" destOrd="0" parTransId="{441A8ED3-77E3-4B5D-8EC8-9719A8A7D54A}" sibTransId="{3AB87131-BF15-4F96-A68C-DA50D426FD46}"/>
    <dgm:cxn modelId="{3FDAA23A-FB05-49F0-BC63-5805D3757982}" type="presOf" srcId="{B2CD7CD3-E0EB-4E78-AD8D-1BC329DE8078}" destId="{012ED71E-321E-4ED8-A302-E62554E3CF5F}" srcOrd="1" destOrd="0" presId="urn:microsoft.com/office/officeart/2005/8/layout/vProcess5"/>
    <dgm:cxn modelId="{5E4BF83B-C3FF-48CC-9B9D-432F191B6F4B}" srcId="{D14F9927-7906-432B-8FC1-7437C7E781C1}" destId="{EB8ACD7D-1092-4BD6-A6D4-8ED1FD4A96A3}" srcOrd="1" destOrd="0" parTransId="{D3C66F5A-1D7C-45B7-8A48-C24827FE2E04}" sibTransId="{31BB1073-73E8-4322-9981-2F363AC5FF0F}"/>
    <dgm:cxn modelId="{2E3C045E-1A2C-4196-80AC-9587C72D64F3}" type="presOf" srcId="{EB8ACD7D-1092-4BD6-A6D4-8ED1FD4A96A3}" destId="{D52ED677-EDC4-4A80-8A83-A366EC1043A4}" srcOrd="0" destOrd="2" presId="urn:microsoft.com/office/officeart/2005/8/layout/vProcess5"/>
    <dgm:cxn modelId="{B139D45E-56F0-4C6F-86B7-98B88F47176C}" srcId="{D14F9927-7906-432B-8FC1-7437C7E781C1}" destId="{101031C2-962A-4198-91B8-892991536652}" srcOrd="0" destOrd="0" parTransId="{10062ABD-B876-4EDC-9E80-0768EB81E4DC}" sibTransId="{BC1DEA8F-4E7A-443C-8F6A-B770B98DACC6}"/>
    <dgm:cxn modelId="{C28EA662-8CDB-4EB6-B709-7C719776FF7D}" type="presOf" srcId="{A15CBAD6-6C2E-4E1B-92D7-0DBC30271090}" destId="{D52ED677-EDC4-4A80-8A83-A366EC1043A4}" srcOrd="0" destOrd="3" presId="urn:microsoft.com/office/officeart/2005/8/layout/vProcess5"/>
    <dgm:cxn modelId="{EF344168-9D27-4675-9889-EDE2B05F6982}" type="presOf" srcId="{409E316B-EAA4-42D1-BE2B-7A9F7D343A2B}" destId="{FD5FB12C-211B-47B8-8AF8-2BE6AEC41BEC}" srcOrd="0" destOrd="0" presId="urn:microsoft.com/office/officeart/2005/8/layout/vProcess5"/>
    <dgm:cxn modelId="{07F8526F-3F9C-423F-9077-DB3FD6E41DF1}" type="presOf" srcId="{C72D598A-28D0-4DE9-9AD4-FED09C5A947D}" destId="{1FC54726-878D-4BF1-8147-73DE43B9A1DE}" srcOrd="0" destOrd="2" presId="urn:microsoft.com/office/officeart/2005/8/layout/vProcess5"/>
    <dgm:cxn modelId="{BFE22351-CD7C-4B08-933B-43819BECCBF0}" type="presOf" srcId="{0ACF6BA3-0DFD-402D-BE9A-8BC4A41C65E3}" destId="{99D51AA5-80A7-46B3-BDB6-C82A2E80B936}" srcOrd="1" destOrd="1" presId="urn:microsoft.com/office/officeart/2005/8/layout/vProcess5"/>
    <dgm:cxn modelId="{B9B99555-56F7-45F3-84A9-2460FA490557}" type="presOf" srcId="{74319936-684A-4685-8172-C8D4AF6DA2B0}" destId="{724D7714-0AA6-4A95-9C7E-39428200CE5A}" srcOrd="0" destOrd="1" presId="urn:microsoft.com/office/officeart/2005/8/layout/vProcess5"/>
    <dgm:cxn modelId="{7B2F9256-9BF4-4274-89A4-E25F566CCB7A}" type="presOf" srcId="{8C86CEE2-699A-4162-8803-C920EED4C23E}" destId="{99D51AA5-80A7-46B3-BDB6-C82A2E80B936}" srcOrd="1" destOrd="0" presId="urn:microsoft.com/office/officeart/2005/8/layout/vProcess5"/>
    <dgm:cxn modelId="{BD926759-0280-41F4-8AAF-DC7EAFA96254}" srcId="{409E316B-EAA4-42D1-BE2B-7A9F7D343A2B}" destId="{702A9DAB-BD76-4FB0-B486-9981761A04F9}" srcOrd="3" destOrd="0" parTransId="{C6EC2B3B-CD4D-4197-B54C-E8FBFBE0D339}" sibTransId="{E32EE71F-9CF9-4917-8584-0EA94969768C}"/>
    <dgm:cxn modelId="{FAEAA57A-6E58-4627-A157-A3CB2B7AE4FF}" srcId="{409E316B-EAA4-42D1-BE2B-7A9F7D343A2B}" destId="{D14F9927-7906-432B-8FC1-7437C7E781C1}" srcOrd="1" destOrd="0" parTransId="{BA7EAD7F-2622-4D1D-8775-C802A6006D13}" sibTransId="{CF60EBEA-6D59-41D0-B2BA-041734DBF532}"/>
    <dgm:cxn modelId="{50061CA7-F69A-4E4E-AB09-B73D732999D7}" type="presOf" srcId="{CF60EBEA-6D59-41D0-B2BA-041734DBF532}" destId="{425C0122-D826-4AFC-BC38-53F19FAFA83F}" srcOrd="0" destOrd="0" presId="urn:microsoft.com/office/officeart/2005/8/layout/vProcess5"/>
    <dgm:cxn modelId="{3054C9B9-0638-4E8E-956C-12DD78703452}" type="presOf" srcId="{702A9DAB-BD76-4FB0-B486-9981761A04F9}" destId="{ADDABBF4-6A12-4674-BD03-873DD6A5890C}" srcOrd="1" destOrd="0" presId="urn:microsoft.com/office/officeart/2005/8/layout/vProcess5"/>
    <dgm:cxn modelId="{7F500FBA-6967-49AA-B4AA-156BFB7C5338}" type="presOf" srcId="{101031C2-962A-4198-91B8-892991536652}" destId="{D52ED677-EDC4-4A80-8A83-A366EC1043A4}" srcOrd="0" destOrd="1" presId="urn:microsoft.com/office/officeart/2005/8/layout/vProcess5"/>
    <dgm:cxn modelId="{93FB97C1-4374-4B26-8F7F-B43B57F846B9}" type="presOf" srcId="{101031C2-962A-4198-91B8-892991536652}" destId="{BA6F6741-5536-4EF8-8B34-D426F3A27E91}" srcOrd="1" destOrd="1" presId="urn:microsoft.com/office/officeart/2005/8/layout/vProcess5"/>
    <dgm:cxn modelId="{488ADBC3-8408-4ED5-B9AC-93BD83182212}" type="presOf" srcId="{8CC50BF6-4953-4E1E-98C0-3FE92CA236E1}" destId="{0E0A6942-EB4D-4481-BD0C-A2903F0C0CE0}" srcOrd="0" destOrd="0" presId="urn:microsoft.com/office/officeart/2005/8/layout/vProcess5"/>
    <dgm:cxn modelId="{CEAE36C6-59EE-44FE-A01E-F619B68550C2}" type="presOf" srcId="{1A5AE74D-9100-4E70-ACD3-13BF483A2B47}" destId="{ADDABBF4-6A12-4674-BD03-873DD6A5890C}" srcOrd="1" destOrd="1" presId="urn:microsoft.com/office/officeart/2005/8/layout/vProcess5"/>
    <dgm:cxn modelId="{AB7C90CB-7526-4C0C-AA7F-A98996D60BED}" type="presOf" srcId="{D14F9927-7906-432B-8FC1-7437C7E781C1}" destId="{D52ED677-EDC4-4A80-8A83-A366EC1043A4}" srcOrd="0" destOrd="0" presId="urn:microsoft.com/office/officeart/2005/8/layout/vProcess5"/>
    <dgm:cxn modelId="{245B22DA-59B0-401D-9B1F-AF790FFD9FE2}" srcId="{409E316B-EAA4-42D1-BE2B-7A9F7D343A2B}" destId="{8C86CEE2-699A-4162-8803-C920EED4C23E}" srcOrd="0" destOrd="0" parTransId="{4C7DAD8F-BAA3-40CC-BA5D-20FEDE8E2707}" sibTransId="{8CC50BF6-4953-4E1E-98C0-3FE92CA236E1}"/>
    <dgm:cxn modelId="{57E794DF-C4F3-44D8-B7FA-ADF0E49E1937}" type="presOf" srcId="{0ACF6BA3-0DFD-402D-BE9A-8BC4A41C65E3}" destId="{B681D0D7-B88B-4A2F-A6BE-F335CAAEE5E9}" srcOrd="0" destOrd="1" presId="urn:microsoft.com/office/officeart/2005/8/layout/vProcess5"/>
    <dgm:cxn modelId="{BDEE99E1-40C2-434A-A279-F2B49C59D18E}" srcId="{D14F9927-7906-432B-8FC1-7437C7E781C1}" destId="{A15CBAD6-6C2E-4E1B-92D7-0DBC30271090}" srcOrd="2" destOrd="0" parTransId="{42682CAA-CB9F-4E16-B3D1-B4EF775D277E}" sibTransId="{96832D22-9357-49FE-B281-1D2E80676DEC}"/>
    <dgm:cxn modelId="{3F9155E3-F4A4-4593-980F-7898013CE8EF}" srcId="{702A9DAB-BD76-4FB0-B486-9981761A04F9}" destId="{1A5AE74D-9100-4E70-ACD3-13BF483A2B47}" srcOrd="0" destOrd="0" parTransId="{D568D756-9F5D-4591-A5D7-5F7BA9BD47E0}" sibTransId="{2A5BA07B-867B-4E8A-B4E1-68E5BEFDC285}"/>
    <dgm:cxn modelId="{93B4D4E6-9070-4B27-8965-FF5C3C45A3F4}" type="presOf" srcId="{A15CBAD6-6C2E-4E1B-92D7-0DBC30271090}" destId="{BA6F6741-5536-4EF8-8B34-D426F3A27E91}" srcOrd="1" destOrd="3" presId="urn:microsoft.com/office/officeart/2005/8/layout/vProcess5"/>
    <dgm:cxn modelId="{5B77C0ED-A2B4-47CE-AF00-3BC9A22FD30E}" type="presOf" srcId="{74319936-684A-4685-8172-C8D4AF6DA2B0}" destId="{012ED71E-321E-4ED8-A302-E62554E3CF5F}" srcOrd="1" destOrd="1" presId="urn:microsoft.com/office/officeart/2005/8/layout/vProcess5"/>
    <dgm:cxn modelId="{A45322F4-B0F0-4E39-BDA9-D39F2D5E3910}" srcId="{B2CD7CD3-E0EB-4E78-AD8D-1BC329DE8078}" destId="{38DCFBAD-7B6F-47EA-9C1F-156BBB7E90B5}" srcOrd="1" destOrd="0" parTransId="{35EE44BA-898B-4D89-8D22-DF03AE6D6131}" sibTransId="{080B6466-7097-4918-9B1A-5AE2DE51A8B7}"/>
    <dgm:cxn modelId="{EDFC57FA-49D5-46C9-8890-1DE844D033C4}" srcId="{702A9DAB-BD76-4FB0-B486-9981761A04F9}" destId="{C72D598A-28D0-4DE9-9AD4-FED09C5A947D}" srcOrd="1" destOrd="0" parTransId="{BBB0BAC3-04A0-438F-87D8-CF9DE4B3C13A}" sibTransId="{F5962B4A-4E48-48A4-AC70-9D6739FF668F}"/>
    <dgm:cxn modelId="{D4FCA3FA-5AE2-41CC-82CC-D3444B5450D7}" type="presOf" srcId="{38DCFBAD-7B6F-47EA-9C1F-156BBB7E90B5}" destId="{012ED71E-321E-4ED8-A302-E62554E3CF5F}" srcOrd="1" destOrd="2" presId="urn:microsoft.com/office/officeart/2005/8/layout/vProcess5"/>
    <dgm:cxn modelId="{91BDB09B-769E-4E6F-865C-C171CDD859E8}" type="presParOf" srcId="{FD5FB12C-211B-47B8-8AF8-2BE6AEC41BEC}" destId="{1A90D10F-1D68-4D9C-8773-52E91C142E8A}" srcOrd="0" destOrd="0" presId="urn:microsoft.com/office/officeart/2005/8/layout/vProcess5"/>
    <dgm:cxn modelId="{6078332C-A91D-49D6-AC90-C01D1A940698}" type="presParOf" srcId="{FD5FB12C-211B-47B8-8AF8-2BE6AEC41BEC}" destId="{B681D0D7-B88B-4A2F-A6BE-F335CAAEE5E9}" srcOrd="1" destOrd="0" presId="urn:microsoft.com/office/officeart/2005/8/layout/vProcess5"/>
    <dgm:cxn modelId="{8D9DF8AF-D44B-4410-A9CD-ECC872C5B4AE}" type="presParOf" srcId="{FD5FB12C-211B-47B8-8AF8-2BE6AEC41BEC}" destId="{D52ED677-EDC4-4A80-8A83-A366EC1043A4}" srcOrd="2" destOrd="0" presId="urn:microsoft.com/office/officeart/2005/8/layout/vProcess5"/>
    <dgm:cxn modelId="{58317D1A-F563-497F-B835-DB35AFD78FD6}" type="presParOf" srcId="{FD5FB12C-211B-47B8-8AF8-2BE6AEC41BEC}" destId="{724D7714-0AA6-4A95-9C7E-39428200CE5A}" srcOrd="3" destOrd="0" presId="urn:microsoft.com/office/officeart/2005/8/layout/vProcess5"/>
    <dgm:cxn modelId="{F5357621-DDAD-481D-9803-7C783A7E5003}" type="presParOf" srcId="{FD5FB12C-211B-47B8-8AF8-2BE6AEC41BEC}" destId="{1FC54726-878D-4BF1-8147-73DE43B9A1DE}" srcOrd="4" destOrd="0" presId="urn:microsoft.com/office/officeart/2005/8/layout/vProcess5"/>
    <dgm:cxn modelId="{B4816C2F-6F9D-402B-A48C-3C99BD26CD56}" type="presParOf" srcId="{FD5FB12C-211B-47B8-8AF8-2BE6AEC41BEC}" destId="{0E0A6942-EB4D-4481-BD0C-A2903F0C0CE0}" srcOrd="5" destOrd="0" presId="urn:microsoft.com/office/officeart/2005/8/layout/vProcess5"/>
    <dgm:cxn modelId="{484E8877-BBCE-4426-AF72-89649F908AA2}" type="presParOf" srcId="{FD5FB12C-211B-47B8-8AF8-2BE6AEC41BEC}" destId="{425C0122-D826-4AFC-BC38-53F19FAFA83F}" srcOrd="6" destOrd="0" presId="urn:microsoft.com/office/officeart/2005/8/layout/vProcess5"/>
    <dgm:cxn modelId="{0FA0D27F-272F-432A-806D-3E7158C9DB1F}" type="presParOf" srcId="{FD5FB12C-211B-47B8-8AF8-2BE6AEC41BEC}" destId="{8E27815D-DB1C-4965-B6B4-2C15146E7557}" srcOrd="7" destOrd="0" presId="urn:microsoft.com/office/officeart/2005/8/layout/vProcess5"/>
    <dgm:cxn modelId="{39D5707C-4673-4300-894C-8CE7E4841FD0}" type="presParOf" srcId="{FD5FB12C-211B-47B8-8AF8-2BE6AEC41BEC}" destId="{99D51AA5-80A7-46B3-BDB6-C82A2E80B936}" srcOrd="8" destOrd="0" presId="urn:microsoft.com/office/officeart/2005/8/layout/vProcess5"/>
    <dgm:cxn modelId="{9A44F787-2FA3-41D0-B0C6-BF8DC56F45FF}" type="presParOf" srcId="{FD5FB12C-211B-47B8-8AF8-2BE6AEC41BEC}" destId="{BA6F6741-5536-4EF8-8B34-D426F3A27E91}" srcOrd="9" destOrd="0" presId="urn:microsoft.com/office/officeart/2005/8/layout/vProcess5"/>
    <dgm:cxn modelId="{5FA49D90-CAF8-4925-B753-C9707623D549}" type="presParOf" srcId="{FD5FB12C-211B-47B8-8AF8-2BE6AEC41BEC}" destId="{012ED71E-321E-4ED8-A302-E62554E3CF5F}" srcOrd="10" destOrd="0" presId="urn:microsoft.com/office/officeart/2005/8/layout/vProcess5"/>
    <dgm:cxn modelId="{DDADB7FA-6D85-43E7-B24D-28325E97BD2F}" type="presParOf" srcId="{FD5FB12C-211B-47B8-8AF8-2BE6AEC41BEC}" destId="{ADDABBF4-6A12-4674-BD03-873DD6A5890C}"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04FB038-3999-457F-9BEB-C94EB20CF921}"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A64AFB57-E79C-4FB5-B49E-D095B21744D6}">
      <dgm:prSet phldrT="[Texto]"/>
      <dgm:spPr/>
      <dgm:t>
        <a:bodyPr/>
        <a:lstStyle/>
        <a:p>
          <a:r>
            <a:rPr lang="en-US" dirty="0"/>
            <a:t>4</a:t>
          </a:r>
        </a:p>
      </dgm:t>
    </dgm:pt>
    <dgm:pt modelId="{1F3ED79F-E68D-499F-90FE-F93821A9E888}" type="parTrans" cxnId="{92F30088-EA04-4E83-915A-85B5BDC2AC8C}">
      <dgm:prSet/>
      <dgm:spPr/>
      <dgm:t>
        <a:bodyPr/>
        <a:lstStyle/>
        <a:p>
          <a:endParaRPr lang="en-US"/>
        </a:p>
      </dgm:t>
    </dgm:pt>
    <dgm:pt modelId="{3298103E-7C2F-4232-AEF7-F98AC8C60F0F}" type="sibTrans" cxnId="{92F30088-EA04-4E83-915A-85B5BDC2AC8C}">
      <dgm:prSet/>
      <dgm:spPr/>
      <dgm:t>
        <a:bodyPr/>
        <a:lstStyle/>
        <a:p>
          <a:endParaRPr lang="en-US"/>
        </a:p>
      </dgm:t>
    </dgm:pt>
    <dgm:pt modelId="{3097089D-00C5-4F19-A78E-C40D20A9783A}">
      <dgm:prSet phldrT="[Texto]" custT="1"/>
      <dgm:spPr/>
      <dgm:t>
        <a:bodyPr anchor="t"/>
        <a:lstStyle/>
        <a:p>
          <a:pPr>
            <a:lnSpc>
              <a:spcPct val="90000"/>
            </a:lnSpc>
          </a:pPr>
          <a:r>
            <a:rPr lang="fr-FR" sz="1800" dirty="0">
              <a:latin typeface="Open Sans" panose="020B0606030504020204" pitchFamily="34" charset="0"/>
              <a:ea typeface="Open Sans" panose="020B0606030504020204" pitchFamily="34" charset="0"/>
              <a:cs typeface="Open Sans" panose="020B0606030504020204" pitchFamily="34" charset="0"/>
            </a:rPr>
            <a:t>La proposition aborde </a:t>
          </a:r>
          <a:r>
            <a:rPr lang="fr-FR" sz="1800" b="1" dirty="0">
              <a:latin typeface="Open Sans" panose="020B0606030504020204" pitchFamily="34" charset="0"/>
              <a:ea typeface="Open Sans" panose="020B0606030504020204" pitchFamily="34" charset="0"/>
              <a:cs typeface="Open Sans" panose="020B0606030504020204" pitchFamily="34" charset="0"/>
            </a:rPr>
            <a:t>avec succès </a:t>
          </a:r>
          <a:r>
            <a:rPr lang="fr-FR" sz="1800" b="1" u="sng" dirty="0">
              <a:latin typeface="Open Sans" panose="020B0606030504020204" pitchFamily="34" charset="0"/>
              <a:ea typeface="Open Sans" panose="020B0606030504020204" pitchFamily="34" charset="0"/>
              <a:cs typeface="Open Sans" panose="020B0606030504020204" pitchFamily="34" charset="0"/>
            </a:rPr>
            <a:t>tous</a:t>
          </a:r>
          <a:r>
            <a:rPr lang="fr-FR" sz="1800" b="1" dirty="0">
              <a:latin typeface="Open Sans" panose="020B0606030504020204" pitchFamily="34" charset="0"/>
              <a:ea typeface="Open Sans" panose="020B0606030504020204" pitchFamily="34" charset="0"/>
              <a:cs typeface="Open Sans" panose="020B0606030504020204" pitchFamily="34" charset="0"/>
            </a:rPr>
            <a:t> les aspects </a:t>
          </a:r>
          <a:r>
            <a:rPr lang="fr-FR" sz="1800" dirty="0">
              <a:latin typeface="Open Sans" panose="020B0606030504020204" pitchFamily="34" charset="0"/>
              <a:ea typeface="Open Sans" panose="020B0606030504020204" pitchFamily="34" charset="0"/>
              <a:cs typeface="Open Sans" panose="020B0606030504020204" pitchFamily="34" charset="0"/>
            </a:rPr>
            <a:t>pertinents du critère. </a:t>
          </a:r>
          <a:endParaRPr lang="en-US" sz="1800" dirty="0">
            <a:latin typeface="Open Sans" panose="020B0606030504020204" pitchFamily="34" charset="0"/>
            <a:ea typeface="Open Sans" panose="020B0606030504020204" pitchFamily="34" charset="0"/>
            <a:cs typeface="Open Sans" panose="020B0606030504020204" pitchFamily="34" charset="0"/>
          </a:endParaRPr>
        </a:p>
      </dgm:t>
    </dgm:pt>
    <dgm:pt modelId="{D2F0CF24-7DB2-4D9E-9388-50D2B4E6E329}" type="parTrans" cxnId="{14DB4A31-B418-4E49-A601-FE2F4C033D0D}">
      <dgm:prSet/>
      <dgm:spPr/>
      <dgm:t>
        <a:bodyPr/>
        <a:lstStyle/>
        <a:p>
          <a:endParaRPr lang="en-US"/>
        </a:p>
      </dgm:t>
    </dgm:pt>
    <dgm:pt modelId="{9650A3CB-7C5B-4B25-8C90-0B06B3B5B0FE}" type="sibTrans" cxnId="{14DB4A31-B418-4E49-A601-FE2F4C033D0D}">
      <dgm:prSet/>
      <dgm:spPr/>
      <dgm:t>
        <a:bodyPr/>
        <a:lstStyle/>
        <a:p>
          <a:endParaRPr lang="en-US"/>
        </a:p>
      </dgm:t>
    </dgm:pt>
    <dgm:pt modelId="{786A1677-D482-4F06-B4EA-945BC78FE7FB}">
      <dgm:prSet phldrT="[Texto]"/>
      <dgm:spPr/>
      <dgm:t>
        <a:bodyPr/>
        <a:lstStyle/>
        <a:p>
          <a:r>
            <a:rPr lang="en-US" dirty="0"/>
            <a:t>3</a:t>
          </a:r>
        </a:p>
      </dgm:t>
    </dgm:pt>
    <dgm:pt modelId="{464D8CFC-2C05-4E6B-B2AD-D560D46C49A5}" type="parTrans" cxnId="{FAF7FCB4-F631-4A10-B8B3-77FD7D0967E1}">
      <dgm:prSet/>
      <dgm:spPr/>
      <dgm:t>
        <a:bodyPr/>
        <a:lstStyle/>
        <a:p>
          <a:endParaRPr lang="en-US"/>
        </a:p>
      </dgm:t>
    </dgm:pt>
    <dgm:pt modelId="{D1B39369-8EEE-465F-9BD7-2271DE5C214C}" type="sibTrans" cxnId="{FAF7FCB4-F631-4A10-B8B3-77FD7D0967E1}">
      <dgm:prSet/>
      <dgm:spPr/>
      <dgm:t>
        <a:bodyPr/>
        <a:lstStyle/>
        <a:p>
          <a:endParaRPr lang="en-US"/>
        </a:p>
      </dgm:t>
    </dgm:pt>
    <dgm:pt modelId="{E7FD5143-843A-4300-A269-D89432A612BB}">
      <dgm:prSet phldrT="[Texto]" custT="1"/>
      <dgm:spPr/>
      <dgm:t>
        <a:bodyPr/>
        <a:lstStyle/>
        <a:p>
          <a:r>
            <a:rPr lang="fr-FR" sz="1800" dirty="0">
              <a:latin typeface="Open Sans" panose="020B0606030504020204" pitchFamily="34" charset="0"/>
              <a:ea typeface="Open Sans" panose="020B0606030504020204" pitchFamily="34" charset="0"/>
              <a:cs typeface="Open Sans" panose="020B0606030504020204" pitchFamily="34" charset="0"/>
            </a:rPr>
            <a:t>La proposition répond </a:t>
          </a:r>
          <a:r>
            <a:rPr lang="fr-FR" sz="1800" b="1" dirty="0">
              <a:latin typeface="Open Sans" panose="020B0606030504020204" pitchFamily="34" charset="0"/>
              <a:ea typeface="Open Sans" panose="020B0606030504020204" pitchFamily="34" charset="0"/>
              <a:cs typeface="Open Sans" panose="020B0606030504020204" pitchFamily="34" charset="0"/>
            </a:rPr>
            <a:t>très bien </a:t>
          </a:r>
          <a:r>
            <a:rPr lang="fr-FR" sz="1800" dirty="0">
              <a:latin typeface="Open Sans" panose="020B0606030504020204" pitchFamily="34" charset="0"/>
              <a:ea typeface="Open Sans" panose="020B0606030504020204" pitchFamily="34" charset="0"/>
              <a:cs typeface="Open Sans" panose="020B0606030504020204" pitchFamily="34" charset="0"/>
            </a:rPr>
            <a:t>à ce critère, </a:t>
          </a:r>
          <a:r>
            <a:rPr lang="fr-FR" sz="1800" u="sng" dirty="0">
              <a:latin typeface="Open Sans" panose="020B0606030504020204" pitchFamily="34" charset="0"/>
              <a:ea typeface="Open Sans" panose="020B0606030504020204" pitchFamily="34" charset="0"/>
              <a:cs typeface="Open Sans" panose="020B0606030504020204" pitchFamily="34" charset="0"/>
            </a:rPr>
            <a:t>même si </a:t>
          </a:r>
          <a:r>
            <a:rPr lang="fr-FR" sz="1800" b="1" dirty="0">
              <a:latin typeface="Open Sans" panose="020B0606030504020204" pitchFamily="34" charset="0"/>
              <a:ea typeface="Open Sans" panose="020B0606030504020204" pitchFamily="34" charset="0"/>
              <a:cs typeface="Open Sans" panose="020B0606030504020204" pitchFamily="34" charset="0"/>
            </a:rPr>
            <a:t>certaines améliorations sont encore possibles. </a:t>
          </a:r>
          <a:endParaRPr lang="en-US" sz="1800" b="1" dirty="0">
            <a:latin typeface="Open Sans" panose="020B0606030504020204" pitchFamily="34" charset="0"/>
            <a:ea typeface="Open Sans" panose="020B0606030504020204" pitchFamily="34" charset="0"/>
            <a:cs typeface="Open Sans" panose="020B0606030504020204" pitchFamily="34" charset="0"/>
          </a:endParaRPr>
        </a:p>
      </dgm:t>
    </dgm:pt>
    <dgm:pt modelId="{8ACD511C-9C19-415B-876A-63173ADC7497}" type="parTrans" cxnId="{B93DAC90-A90D-4F18-AAC7-492CE65AE9C1}">
      <dgm:prSet/>
      <dgm:spPr/>
      <dgm:t>
        <a:bodyPr/>
        <a:lstStyle/>
        <a:p>
          <a:endParaRPr lang="en-US"/>
        </a:p>
      </dgm:t>
    </dgm:pt>
    <dgm:pt modelId="{77A5D14C-BC22-4507-8619-53235D70F05C}" type="sibTrans" cxnId="{B93DAC90-A90D-4F18-AAC7-492CE65AE9C1}">
      <dgm:prSet/>
      <dgm:spPr/>
      <dgm:t>
        <a:bodyPr/>
        <a:lstStyle/>
        <a:p>
          <a:endParaRPr lang="en-US"/>
        </a:p>
      </dgm:t>
    </dgm:pt>
    <dgm:pt modelId="{04A68CE7-032C-43AF-82A7-A0BB53897059}">
      <dgm:prSet phldrT="[Texto]"/>
      <dgm:spPr/>
      <dgm:t>
        <a:bodyPr/>
        <a:lstStyle/>
        <a:p>
          <a:r>
            <a:rPr lang="en-US" dirty="0"/>
            <a:t>1</a:t>
          </a:r>
        </a:p>
      </dgm:t>
    </dgm:pt>
    <dgm:pt modelId="{AC9CF858-225B-4097-BCD2-A484A3B1320D}" type="parTrans" cxnId="{5165971F-4F49-45B0-8B84-A2469A2BB181}">
      <dgm:prSet/>
      <dgm:spPr/>
      <dgm:t>
        <a:bodyPr/>
        <a:lstStyle/>
        <a:p>
          <a:endParaRPr lang="en-US"/>
        </a:p>
      </dgm:t>
    </dgm:pt>
    <dgm:pt modelId="{0327DAFF-71F2-416D-BF57-0B0C504C48B7}" type="sibTrans" cxnId="{5165971F-4F49-45B0-8B84-A2469A2BB181}">
      <dgm:prSet/>
      <dgm:spPr/>
      <dgm:t>
        <a:bodyPr/>
        <a:lstStyle/>
        <a:p>
          <a:endParaRPr lang="en-US"/>
        </a:p>
      </dgm:t>
    </dgm:pt>
    <dgm:pt modelId="{4A85D90A-05C1-4925-82DE-DDA16823E4F2}">
      <dgm:prSet phldrT="[Texto]" custT="1"/>
      <dgm:spPr/>
      <dgm:t>
        <a:bodyPr/>
        <a:lstStyle/>
        <a:p>
          <a:r>
            <a:rPr lang="fr-FR" sz="1800" dirty="0">
              <a:latin typeface="Open Sans" panose="020B0606030504020204" pitchFamily="34" charset="0"/>
              <a:ea typeface="Open Sans" panose="020B0606030504020204" pitchFamily="34" charset="0"/>
              <a:cs typeface="Open Sans" panose="020B0606030504020204" pitchFamily="34" charset="0"/>
            </a:rPr>
            <a:t>La proposition </a:t>
          </a:r>
          <a:r>
            <a:rPr lang="fr-FR" sz="1800" b="1" u="sng" dirty="0">
              <a:latin typeface="Open Sans" panose="020B0606030504020204" pitchFamily="34" charset="0"/>
              <a:ea typeface="Open Sans" panose="020B0606030504020204" pitchFamily="34" charset="0"/>
              <a:cs typeface="Open Sans" panose="020B0606030504020204" pitchFamily="34" charset="0"/>
            </a:rPr>
            <a:t>ne répond pas au critère </a:t>
          </a:r>
          <a:r>
            <a:rPr lang="fr-FR" sz="1800" dirty="0">
              <a:latin typeface="Open Sans" panose="020B0606030504020204" pitchFamily="34" charset="0"/>
              <a:ea typeface="Open Sans" panose="020B0606030504020204" pitchFamily="34" charset="0"/>
              <a:cs typeface="Open Sans" panose="020B0606030504020204" pitchFamily="34" charset="0"/>
            </a:rPr>
            <a:t>objet de l’évaluation.</a:t>
          </a:r>
          <a:endParaRPr lang="en-US" sz="1800" dirty="0">
            <a:latin typeface="Open Sans" panose="020B0606030504020204" pitchFamily="34" charset="0"/>
            <a:ea typeface="Open Sans" panose="020B0606030504020204" pitchFamily="34" charset="0"/>
            <a:cs typeface="Open Sans" panose="020B0606030504020204" pitchFamily="34" charset="0"/>
          </a:endParaRPr>
        </a:p>
      </dgm:t>
    </dgm:pt>
    <dgm:pt modelId="{F99F0CEF-5633-41F0-90E0-EFAC85777E8F}" type="parTrans" cxnId="{25758320-9F59-49A4-8644-5FB36B29F757}">
      <dgm:prSet/>
      <dgm:spPr/>
      <dgm:t>
        <a:bodyPr/>
        <a:lstStyle/>
        <a:p>
          <a:endParaRPr lang="en-US"/>
        </a:p>
      </dgm:t>
    </dgm:pt>
    <dgm:pt modelId="{72118257-CB99-4CB2-A4BD-F658E18FB2C0}" type="sibTrans" cxnId="{25758320-9F59-49A4-8644-5FB36B29F757}">
      <dgm:prSet/>
      <dgm:spPr/>
      <dgm:t>
        <a:bodyPr/>
        <a:lstStyle/>
        <a:p>
          <a:endParaRPr lang="en-US"/>
        </a:p>
      </dgm:t>
    </dgm:pt>
    <dgm:pt modelId="{F688C1AE-85D6-4B5C-9C43-133DCB3400E6}">
      <dgm:prSet/>
      <dgm:spPr/>
      <dgm:t>
        <a:bodyPr/>
        <a:lstStyle/>
        <a:p>
          <a:r>
            <a:rPr lang="en-US" dirty="0"/>
            <a:t>2</a:t>
          </a:r>
        </a:p>
      </dgm:t>
    </dgm:pt>
    <dgm:pt modelId="{E2DC1FE0-A637-4A2C-8583-C0B32AEDDD34}" type="parTrans" cxnId="{EF88FF67-26F1-48D3-B7E7-9DE6243329F1}">
      <dgm:prSet/>
      <dgm:spPr/>
      <dgm:t>
        <a:bodyPr/>
        <a:lstStyle/>
        <a:p>
          <a:endParaRPr lang="en-US"/>
        </a:p>
      </dgm:t>
    </dgm:pt>
    <dgm:pt modelId="{0BC2AE33-0ED7-4E75-8668-705959C56DAB}" type="sibTrans" cxnId="{EF88FF67-26F1-48D3-B7E7-9DE6243329F1}">
      <dgm:prSet/>
      <dgm:spPr/>
      <dgm:t>
        <a:bodyPr/>
        <a:lstStyle/>
        <a:p>
          <a:endParaRPr lang="en-US"/>
        </a:p>
      </dgm:t>
    </dgm:pt>
    <dgm:pt modelId="{06FB8150-325C-467F-A755-0263DBC6C10E}">
      <dgm:prSet custT="1"/>
      <dgm:spPr/>
      <dgm:t>
        <a:bodyPr/>
        <a:lstStyle/>
        <a:p>
          <a:r>
            <a:rPr lang="fr-FR" sz="1800" dirty="0">
              <a:latin typeface="Open Sans" panose="020B0606030504020204" pitchFamily="34" charset="0"/>
              <a:ea typeface="Open Sans" panose="020B0606030504020204" pitchFamily="34" charset="0"/>
              <a:cs typeface="Open Sans" panose="020B0606030504020204" pitchFamily="34" charset="0"/>
            </a:rPr>
            <a:t>La proposition présente des caractéristiques adéquates en ce qui concerne le critère d'évaluation, même si </a:t>
          </a:r>
          <a:r>
            <a:rPr lang="fr-FR" sz="1800" b="1" dirty="0">
              <a:latin typeface="Open Sans" panose="020B0606030504020204" pitchFamily="34" charset="0"/>
              <a:ea typeface="Open Sans" panose="020B0606030504020204" pitchFamily="34" charset="0"/>
              <a:cs typeface="Open Sans" panose="020B0606030504020204" pitchFamily="34" charset="0"/>
            </a:rPr>
            <a:t>certaines</a:t>
          </a:r>
          <a:r>
            <a:rPr lang="fr-FR" sz="1800" b="1" u="sng" dirty="0">
              <a:latin typeface="Open Sans" panose="020B0606030504020204" pitchFamily="34" charset="0"/>
              <a:ea typeface="Open Sans" panose="020B0606030504020204" pitchFamily="34" charset="0"/>
              <a:cs typeface="Open Sans" panose="020B0606030504020204" pitchFamily="34" charset="0"/>
            </a:rPr>
            <a:t> faiblesses notables </a:t>
          </a:r>
          <a:r>
            <a:rPr lang="fr-FR" sz="1800" b="1" dirty="0">
              <a:latin typeface="Open Sans" panose="020B0606030504020204" pitchFamily="34" charset="0"/>
              <a:ea typeface="Open Sans" panose="020B0606030504020204" pitchFamily="34" charset="0"/>
              <a:cs typeface="Open Sans" panose="020B0606030504020204" pitchFamily="34" charset="0"/>
            </a:rPr>
            <a:t>sont détectées</a:t>
          </a:r>
          <a:r>
            <a:rPr lang="fr-FR" sz="1800" dirty="0">
              <a:latin typeface="Open Sans" panose="020B0606030504020204" pitchFamily="34" charset="0"/>
              <a:ea typeface="Open Sans" panose="020B0606030504020204" pitchFamily="34" charset="0"/>
              <a:cs typeface="Open Sans" panose="020B0606030504020204" pitchFamily="34" charset="0"/>
            </a:rPr>
            <a:t>. </a:t>
          </a:r>
          <a:endParaRPr lang="en-US" sz="1800" dirty="0">
            <a:latin typeface="Open Sans" panose="020B0606030504020204" pitchFamily="34" charset="0"/>
            <a:ea typeface="Open Sans" panose="020B0606030504020204" pitchFamily="34" charset="0"/>
            <a:cs typeface="Open Sans" panose="020B0606030504020204" pitchFamily="34" charset="0"/>
          </a:endParaRPr>
        </a:p>
      </dgm:t>
    </dgm:pt>
    <dgm:pt modelId="{38EEB33E-2581-49C7-96D6-1ACF32F79081}" type="parTrans" cxnId="{EF07BCDE-ED84-4CDB-8CAA-47037D1FE2C6}">
      <dgm:prSet/>
      <dgm:spPr/>
      <dgm:t>
        <a:bodyPr/>
        <a:lstStyle/>
        <a:p>
          <a:endParaRPr lang="en-US"/>
        </a:p>
      </dgm:t>
    </dgm:pt>
    <dgm:pt modelId="{89273FEB-60AD-4A6A-8811-2E54C7C9BB51}" type="sibTrans" cxnId="{EF07BCDE-ED84-4CDB-8CAA-47037D1FE2C6}">
      <dgm:prSet/>
      <dgm:spPr/>
      <dgm:t>
        <a:bodyPr/>
        <a:lstStyle/>
        <a:p>
          <a:endParaRPr lang="en-US"/>
        </a:p>
      </dgm:t>
    </dgm:pt>
    <dgm:pt modelId="{BB6D3522-1DFB-4F16-BC00-2D2907F3BA2C}">
      <dgm:prSet phldrT="[Texto]" custT="1"/>
      <dgm:spPr/>
      <dgm:t>
        <a:bodyPr anchor="t"/>
        <a:lstStyle/>
        <a:p>
          <a:pPr>
            <a:lnSpc>
              <a:spcPct val="100000"/>
            </a:lnSpc>
          </a:pPr>
          <a:r>
            <a:rPr lang="fr-FR" sz="1800" dirty="0">
              <a:latin typeface="Open Sans" panose="020B0606030504020204" pitchFamily="34" charset="0"/>
              <a:ea typeface="Open Sans" panose="020B0606030504020204" pitchFamily="34" charset="0"/>
              <a:cs typeface="Open Sans" panose="020B0606030504020204" pitchFamily="34" charset="0"/>
            </a:rPr>
            <a:t>Les éventuelles lacunes sont considérées comme mineures.</a:t>
          </a:r>
          <a:endParaRPr lang="en-US" sz="1800" dirty="0">
            <a:latin typeface="Open Sans" panose="020B0606030504020204" pitchFamily="34" charset="0"/>
            <a:ea typeface="Open Sans" panose="020B0606030504020204" pitchFamily="34" charset="0"/>
            <a:cs typeface="Open Sans" panose="020B0606030504020204" pitchFamily="34" charset="0"/>
          </a:endParaRPr>
        </a:p>
      </dgm:t>
    </dgm:pt>
    <dgm:pt modelId="{3EB9868F-016A-4345-AB64-B7D22F4C0CB4}" type="parTrans" cxnId="{D7A398A5-2FE8-4180-925F-0D572C210810}">
      <dgm:prSet/>
      <dgm:spPr/>
      <dgm:t>
        <a:bodyPr/>
        <a:lstStyle/>
        <a:p>
          <a:endParaRPr lang="es-ES"/>
        </a:p>
      </dgm:t>
    </dgm:pt>
    <dgm:pt modelId="{0CC0AEBB-F752-4ED2-B398-3F795E90E59B}" type="sibTrans" cxnId="{D7A398A5-2FE8-4180-925F-0D572C210810}">
      <dgm:prSet/>
      <dgm:spPr/>
      <dgm:t>
        <a:bodyPr/>
        <a:lstStyle/>
        <a:p>
          <a:endParaRPr lang="es-ES"/>
        </a:p>
      </dgm:t>
    </dgm:pt>
    <dgm:pt modelId="{C9C42862-2D6F-42B7-9E3D-0AF004EB6A8A}">
      <dgm:prSet phldrT="[Texto]" custT="1"/>
      <dgm:spPr/>
      <dgm:t>
        <a:bodyPr/>
        <a:lstStyle/>
        <a:p>
          <a:endParaRPr lang="en-US" sz="1800" dirty="0">
            <a:latin typeface="Open Sans" panose="020B0606030504020204" pitchFamily="34" charset="0"/>
            <a:ea typeface="Open Sans" panose="020B0606030504020204" pitchFamily="34" charset="0"/>
            <a:cs typeface="Open Sans" panose="020B0606030504020204" pitchFamily="34" charset="0"/>
          </a:endParaRPr>
        </a:p>
      </dgm:t>
    </dgm:pt>
    <dgm:pt modelId="{516B4C7F-DB7B-40EF-8376-7B523F52B589}" type="parTrans" cxnId="{6CC3834E-120F-404B-AC09-A9F7CAC39132}">
      <dgm:prSet/>
      <dgm:spPr/>
      <dgm:t>
        <a:bodyPr/>
        <a:lstStyle/>
        <a:p>
          <a:endParaRPr lang="es-ES"/>
        </a:p>
      </dgm:t>
    </dgm:pt>
    <dgm:pt modelId="{BF8E50E9-2028-4A81-8409-F02E313D9D64}" type="sibTrans" cxnId="{6CC3834E-120F-404B-AC09-A9F7CAC39132}">
      <dgm:prSet/>
      <dgm:spPr/>
      <dgm:t>
        <a:bodyPr/>
        <a:lstStyle/>
        <a:p>
          <a:endParaRPr lang="es-ES"/>
        </a:p>
      </dgm:t>
    </dgm:pt>
    <dgm:pt modelId="{8D4994FF-5AC5-4BED-A3BA-8306F7B7DB49}">
      <dgm:prSet phldrT="[Texto]" custT="1"/>
      <dgm:spPr/>
      <dgm:t>
        <a:bodyPr/>
        <a:lstStyle/>
        <a:p>
          <a:r>
            <a:rPr lang="fr-FR" sz="1800" dirty="0">
              <a:latin typeface="Open Sans" panose="020B0606030504020204" pitchFamily="34" charset="0"/>
              <a:ea typeface="Open Sans" panose="020B0606030504020204" pitchFamily="34" charset="0"/>
              <a:cs typeface="Open Sans" panose="020B0606030504020204" pitchFamily="34" charset="0"/>
            </a:rPr>
            <a:t>Les caractéristiques identifiées démontrent une bonne qualité globale.</a:t>
          </a:r>
          <a:endParaRPr lang="en-US" sz="1800" dirty="0">
            <a:latin typeface="Open Sans" panose="020B0606030504020204" pitchFamily="34" charset="0"/>
            <a:ea typeface="Open Sans" panose="020B0606030504020204" pitchFamily="34" charset="0"/>
            <a:cs typeface="Open Sans" panose="020B0606030504020204" pitchFamily="34" charset="0"/>
          </a:endParaRPr>
        </a:p>
      </dgm:t>
    </dgm:pt>
    <dgm:pt modelId="{972BD382-D67C-4928-A1CB-B9ADB5AFAF8F}" type="parTrans" cxnId="{01840EB0-ED51-4080-9273-52F6A5AF19D3}">
      <dgm:prSet/>
      <dgm:spPr/>
      <dgm:t>
        <a:bodyPr/>
        <a:lstStyle/>
        <a:p>
          <a:endParaRPr lang="es-ES"/>
        </a:p>
      </dgm:t>
    </dgm:pt>
    <dgm:pt modelId="{9CDE1C6F-2A86-4C5A-88FF-D0020DE544A9}" type="sibTrans" cxnId="{01840EB0-ED51-4080-9273-52F6A5AF19D3}">
      <dgm:prSet/>
      <dgm:spPr/>
      <dgm:t>
        <a:bodyPr/>
        <a:lstStyle/>
        <a:p>
          <a:endParaRPr lang="es-ES"/>
        </a:p>
      </dgm:t>
    </dgm:pt>
    <dgm:pt modelId="{01EEDA79-5622-44DC-A81A-5AA55BEA7383}">
      <dgm:prSet custT="1"/>
      <dgm:spPr/>
      <dgm:t>
        <a:bodyPr/>
        <a:lstStyle/>
        <a:p>
          <a:r>
            <a:rPr lang="fr-FR" sz="1800" dirty="0">
              <a:latin typeface="Open Sans" panose="020B0606030504020204" pitchFamily="34" charset="0"/>
              <a:ea typeface="Open Sans" panose="020B0606030504020204" pitchFamily="34" charset="0"/>
              <a:cs typeface="Open Sans" panose="020B0606030504020204" pitchFamily="34" charset="0"/>
            </a:rPr>
            <a:t>Des améliorations sont nécessaires.</a:t>
          </a:r>
          <a:endParaRPr lang="en-US" sz="1800" dirty="0">
            <a:latin typeface="Open Sans" panose="020B0606030504020204" pitchFamily="34" charset="0"/>
            <a:ea typeface="Open Sans" panose="020B0606030504020204" pitchFamily="34" charset="0"/>
            <a:cs typeface="Open Sans" panose="020B0606030504020204" pitchFamily="34" charset="0"/>
          </a:endParaRPr>
        </a:p>
      </dgm:t>
    </dgm:pt>
    <dgm:pt modelId="{18580B37-4A75-481B-9414-6D01A7C56DD9}" type="parTrans" cxnId="{5FA0B3EE-1E20-40C7-9BA9-D7F73F30D93F}">
      <dgm:prSet/>
      <dgm:spPr/>
      <dgm:t>
        <a:bodyPr/>
        <a:lstStyle/>
        <a:p>
          <a:endParaRPr lang="es-ES"/>
        </a:p>
      </dgm:t>
    </dgm:pt>
    <dgm:pt modelId="{DAF494AC-88B8-4C85-B315-1C57B89C2478}" type="sibTrans" cxnId="{5FA0B3EE-1E20-40C7-9BA9-D7F73F30D93F}">
      <dgm:prSet/>
      <dgm:spPr/>
      <dgm:t>
        <a:bodyPr/>
        <a:lstStyle/>
        <a:p>
          <a:endParaRPr lang="es-ES"/>
        </a:p>
      </dgm:t>
    </dgm:pt>
    <dgm:pt modelId="{6A66A335-0B8A-4053-B9FE-8FDE033FB8A1}">
      <dgm:prSet phldrT="[Texto]" custT="1"/>
      <dgm:spPr/>
      <dgm:t>
        <a:bodyPr/>
        <a:lstStyle/>
        <a:p>
          <a:r>
            <a:rPr lang="fr-FR" sz="1800" dirty="0">
              <a:latin typeface="Open Sans" panose="020B0606030504020204" pitchFamily="34" charset="0"/>
              <a:ea typeface="Open Sans" panose="020B0606030504020204" pitchFamily="34" charset="0"/>
              <a:cs typeface="Open Sans" panose="020B0606030504020204" pitchFamily="34" charset="0"/>
            </a:rPr>
            <a:t>Le critère est traité de </a:t>
          </a:r>
          <a:r>
            <a:rPr lang="fr-FR" sz="1800" b="1" dirty="0">
              <a:latin typeface="Open Sans" panose="020B0606030504020204" pitchFamily="34" charset="0"/>
              <a:ea typeface="Open Sans" panose="020B0606030504020204" pitchFamily="34" charset="0"/>
              <a:cs typeface="Open Sans" panose="020B0606030504020204" pitchFamily="34" charset="0"/>
            </a:rPr>
            <a:t>manière inadéquate </a:t>
          </a:r>
          <a:r>
            <a:rPr lang="fr-FR" sz="1800" dirty="0">
              <a:latin typeface="Open Sans" panose="020B0606030504020204" pitchFamily="34" charset="0"/>
              <a:ea typeface="Open Sans" panose="020B0606030504020204" pitchFamily="34" charset="0"/>
              <a:cs typeface="Open Sans" panose="020B0606030504020204" pitchFamily="34" charset="0"/>
            </a:rPr>
            <a:t>ou bien </a:t>
          </a:r>
          <a:r>
            <a:rPr lang="fr-FR" sz="1800" b="1" dirty="0">
              <a:latin typeface="Open Sans" panose="020B0606030504020204" pitchFamily="34" charset="0"/>
              <a:ea typeface="Open Sans" panose="020B0606030504020204" pitchFamily="34" charset="0"/>
              <a:cs typeface="Open Sans" panose="020B0606030504020204" pitchFamily="34" charset="0"/>
            </a:rPr>
            <a:t>de graves faiblesses sont détectées </a:t>
          </a:r>
          <a:r>
            <a:rPr lang="fr-FR" sz="1800" dirty="0">
              <a:latin typeface="Open Sans" panose="020B0606030504020204" pitchFamily="34" charset="0"/>
              <a:ea typeface="Open Sans" panose="020B0606030504020204" pitchFamily="34" charset="0"/>
              <a:cs typeface="Open Sans" panose="020B0606030504020204" pitchFamily="34" charset="0"/>
            </a:rPr>
            <a:t>et sont plus critiques que les points forts existants.</a:t>
          </a:r>
          <a:endParaRPr lang="en-US" sz="1800" dirty="0">
            <a:latin typeface="Open Sans" panose="020B0606030504020204" pitchFamily="34" charset="0"/>
            <a:ea typeface="Open Sans" panose="020B0606030504020204" pitchFamily="34" charset="0"/>
            <a:cs typeface="Open Sans" panose="020B0606030504020204" pitchFamily="34" charset="0"/>
          </a:endParaRPr>
        </a:p>
      </dgm:t>
    </dgm:pt>
    <dgm:pt modelId="{81D76894-E8F1-4354-B81C-434548B73965}" type="parTrans" cxnId="{C0DD67F0-3E39-4864-B531-88F9826FF480}">
      <dgm:prSet/>
      <dgm:spPr/>
      <dgm:t>
        <a:bodyPr/>
        <a:lstStyle/>
        <a:p>
          <a:endParaRPr lang="es-ES"/>
        </a:p>
      </dgm:t>
    </dgm:pt>
    <dgm:pt modelId="{B49FFADA-E702-41D1-A5AC-A86292546D5F}" type="sibTrans" cxnId="{C0DD67F0-3E39-4864-B531-88F9826FF480}">
      <dgm:prSet/>
      <dgm:spPr/>
      <dgm:t>
        <a:bodyPr/>
        <a:lstStyle/>
        <a:p>
          <a:endParaRPr lang="es-ES"/>
        </a:p>
      </dgm:t>
    </dgm:pt>
    <dgm:pt modelId="{4AEC6B56-9FE7-47BF-A644-5B96A07C7BC1}" type="pres">
      <dgm:prSet presAssocID="{904FB038-3999-457F-9BEB-C94EB20CF921}" presName="Name0" presStyleCnt="0">
        <dgm:presLayoutVars>
          <dgm:dir/>
          <dgm:animLvl val="lvl"/>
          <dgm:resizeHandles val="exact"/>
        </dgm:presLayoutVars>
      </dgm:prSet>
      <dgm:spPr/>
    </dgm:pt>
    <dgm:pt modelId="{BC60B2E9-E8A6-46AF-8CD1-34A7D75E156F}" type="pres">
      <dgm:prSet presAssocID="{A64AFB57-E79C-4FB5-B49E-D095B21744D6}" presName="linNode" presStyleCnt="0"/>
      <dgm:spPr/>
    </dgm:pt>
    <dgm:pt modelId="{0F1DBCFD-2F78-4F20-84FC-2218A75302F9}" type="pres">
      <dgm:prSet presAssocID="{A64AFB57-E79C-4FB5-B49E-D095B21744D6}" presName="parentText" presStyleLbl="node1" presStyleIdx="0" presStyleCnt="4" custScaleX="113875" custScaleY="125240">
        <dgm:presLayoutVars>
          <dgm:chMax val="1"/>
          <dgm:bulletEnabled val="1"/>
        </dgm:presLayoutVars>
      </dgm:prSet>
      <dgm:spPr/>
    </dgm:pt>
    <dgm:pt modelId="{1994A275-13A5-4FBE-BF9A-B978DDBEFA28}" type="pres">
      <dgm:prSet presAssocID="{A64AFB57-E79C-4FB5-B49E-D095B21744D6}" presName="descendantText" presStyleLbl="alignAccFollowNode1" presStyleIdx="0" presStyleCnt="4" custScaleX="99543" custScaleY="185551" custLinFactNeighborX="0" custLinFactNeighborY="-2963">
        <dgm:presLayoutVars>
          <dgm:bulletEnabled val="1"/>
        </dgm:presLayoutVars>
      </dgm:prSet>
      <dgm:spPr/>
    </dgm:pt>
    <dgm:pt modelId="{BA43BAB2-4CE7-4190-A4C8-9FE5AA1655A1}" type="pres">
      <dgm:prSet presAssocID="{3298103E-7C2F-4232-AEF7-F98AC8C60F0F}" presName="sp" presStyleCnt="0"/>
      <dgm:spPr/>
    </dgm:pt>
    <dgm:pt modelId="{1C86FA28-D1B2-4E92-A271-34359F62CE98}" type="pres">
      <dgm:prSet presAssocID="{786A1677-D482-4F06-B4EA-945BC78FE7FB}" presName="linNode" presStyleCnt="0"/>
      <dgm:spPr/>
    </dgm:pt>
    <dgm:pt modelId="{16A323E2-3F1D-49CB-BD65-7729AC0E5637}" type="pres">
      <dgm:prSet presAssocID="{786A1677-D482-4F06-B4EA-945BC78FE7FB}" presName="parentText" presStyleLbl="node1" presStyleIdx="1" presStyleCnt="4" custScaleX="99738" custScaleY="134301" custLinFactNeighborX="1100" custLinFactNeighborY="-1736">
        <dgm:presLayoutVars>
          <dgm:chMax val="1"/>
          <dgm:bulletEnabled val="1"/>
        </dgm:presLayoutVars>
      </dgm:prSet>
      <dgm:spPr/>
    </dgm:pt>
    <dgm:pt modelId="{DE5A8E51-6483-46C9-84FF-F410B0716A38}" type="pres">
      <dgm:prSet presAssocID="{786A1677-D482-4F06-B4EA-945BC78FE7FB}" presName="descendantText" presStyleLbl="alignAccFollowNode1" presStyleIdx="1" presStyleCnt="4" custScaleY="161305">
        <dgm:presLayoutVars>
          <dgm:bulletEnabled val="1"/>
        </dgm:presLayoutVars>
      </dgm:prSet>
      <dgm:spPr/>
    </dgm:pt>
    <dgm:pt modelId="{746A0CDF-CF45-46A5-B27E-D4BA0220E36C}" type="pres">
      <dgm:prSet presAssocID="{D1B39369-8EEE-465F-9BD7-2271DE5C214C}" presName="sp" presStyleCnt="0"/>
      <dgm:spPr/>
    </dgm:pt>
    <dgm:pt modelId="{2E064E8F-E771-4844-8DB5-CD235522EF1F}" type="pres">
      <dgm:prSet presAssocID="{F688C1AE-85D6-4B5C-9C43-133DCB3400E6}" presName="linNode" presStyleCnt="0"/>
      <dgm:spPr/>
    </dgm:pt>
    <dgm:pt modelId="{95431A1C-01A2-47CD-B810-0E9441EA5C53}" type="pres">
      <dgm:prSet presAssocID="{F688C1AE-85D6-4B5C-9C43-133DCB3400E6}" presName="parentText" presStyleLbl="node1" presStyleIdx="2" presStyleCnt="4">
        <dgm:presLayoutVars>
          <dgm:chMax val="1"/>
          <dgm:bulletEnabled val="1"/>
        </dgm:presLayoutVars>
      </dgm:prSet>
      <dgm:spPr/>
    </dgm:pt>
    <dgm:pt modelId="{B8A2C952-968C-4D43-953A-2D2AB4A1FD8F}" type="pres">
      <dgm:prSet presAssocID="{F688C1AE-85D6-4B5C-9C43-133DCB3400E6}" presName="descendantText" presStyleLbl="alignAccFollowNode1" presStyleIdx="2" presStyleCnt="4" custScaleX="98498" custScaleY="162455">
        <dgm:presLayoutVars>
          <dgm:bulletEnabled val="1"/>
        </dgm:presLayoutVars>
      </dgm:prSet>
      <dgm:spPr/>
    </dgm:pt>
    <dgm:pt modelId="{BB705CD9-4D0C-489A-9A4B-5D13BC9B7CB5}" type="pres">
      <dgm:prSet presAssocID="{0BC2AE33-0ED7-4E75-8668-705959C56DAB}" presName="sp" presStyleCnt="0"/>
      <dgm:spPr/>
    </dgm:pt>
    <dgm:pt modelId="{0DF944F3-6778-4459-A445-90478CAB0A2B}" type="pres">
      <dgm:prSet presAssocID="{04A68CE7-032C-43AF-82A7-A0BB53897059}" presName="linNode" presStyleCnt="0"/>
      <dgm:spPr/>
    </dgm:pt>
    <dgm:pt modelId="{48CE36AF-B438-4D2A-AD56-CC2AED7A488D}" type="pres">
      <dgm:prSet presAssocID="{04A68CE7-032C-43AF-82A7-A0BB53897059}" presName="parentText" presStyleLbl="node1" presStyleIdx="3" presStyleCnt="4">
        <dgm:presLayoutVars>
          <dgm:chMax val="1"/>
          <dgm:bulletEnabled val="1"/>
        </dgm:presLayoutVars>
      </dgm:prSet>
      <dgm:spPr/>
    </dgm:pt>
    <dgm:pt modelId="{BB278BE6-364F-49AB-96B3-77E2D8F4F141}" type="pres">
      <dgm:prSet presAssocID="{04A68CE7-032C-43AF-82A7-A0BB53897059}" presName="descendantText" presStyleLbl="alignAccFollowNode1" presStyleIdx="3" presStyleCnt="4" custScaleX="103238" custScaleY="165092">
        <dgm:presLayoutVars>
          <dgm:bulletEnabled val="1"/>
        </dgm:presLayoutVars>
      </dgm:prSet>
      <dgm:spPr/>
    </dgm:pt>
  </dgm:ptLst>
  <dgm:cxnLst>
    <dgm:cxn modelId="{5165971F-4F49-45B0-8B84-A2469A2BB181}" srcId="{904FB038-3999-457F-9BEB-C94EB20CF921}" destId="{04A68CE7-032C-43AF-82A7-A0BB53897059}" srcOrd="3" destOrd="0" parTransId="{AC9CF858-225B-4097-BCD2-A484A3B1320D}" sibTransId="{0327DAFF-71F2-416D-BF57-0B0C504C48B7}"/>
    <dgm:cxn modelId="{25758320-9F59-49A4-8644-5FB36B29F757}" srcId="{04A68CE7-032C-43AF-82A7-A0BB53897059}" destId="{4A85D90A-05C1-4925-82DE-DDA16823E4F2}" srcOrd="0" destOrd="0" parTransId="{F99F0CEF-5633-41F0-90E0-EFAC85777E8F}" sibTransId="{72118257-CB99-4CB2-A4BD-F658E18FB2C0}"/>
    <dgm:cxn modelId="{7B9F3426-D6D2-455D-AED0-BC51E070848B}" type="presOf" srcId="{01EEDA79-5622-44DC-A81A-5AA55BEA7383}" destId="{B8A2C952-968C-4D43-953A-2D2AB4A1FD8F}" srcOrd="0" destOrd="1" presId="urn:microsoft.com/office/officeart/2005/8/layout/vList5"/>
    <dgm:cxn modelId="{14DB4A31-B418-4E49-A601-FE2F4C033D0D}" srcId="{A64AFB57-E79C-4FB5-B49E-D095B21744D6}" destId="{3097089D-00C5-4F19-A78E-C40D20A9783A}" srcOrd="0" destOrd="0" parTransId="{D2F0CF24-7DB2-4D9E-9388-50D2B4E6E329}" sibTransId="{9650A3CB-7C5B-4B25-8C90-0B06B3B5B0FE}"/>
    <dgm:cxn modelId="{37145C34-E3C9-423B-9383-C784D4CF0A81}" type="presOf" srcId="{3097089D-00C5-4F19-A78E-C40D20A9783A}" destId="{1994A275-13A5-4FBE-BF9A-B978DDBEFA28}" srcOrd="0" destOrd="0" presId="urn:microsoft.com/office/officeart/2005/8/layout/vList5"/>
    <dgm:cxn modelId="{EF88FF67-26F1-48D3-B7E7-9DE6243329F1}" srcId="{904FB038-3999-457F-9BEB-C94EB20CF921}" destId="{F688C1AE-85D6-4B5C-9C43-133DCB3400E6}" srcOrd="2" destOrd="0" parTransId="{E2DC1FE0-A637-4A2C-8583-C0B32AEDDD34}" sibTransId="{0BC2AE33-0ED7-4E75-8668-705959C56DAB}"/>
    <dgm:cxn modelId="{6CC3834E-120F-404B-AC09-A9F7CAC39132}" srcId="{786A1677-D482-4F06-B4EA-945BC78FE7FB}" destId="{C9C42862-2D6F-42B7-9E3D-0AF004EB6A8A}" srcOrd="2" destOrd="0" parTransId="{516B4C7F-DB7B-40EF-8376-7B523F52B589}" sibTransId="{BF8E50E9-2028-4A81-8409-F02E313D9D64}"/>
    <dgm:cxn modelId="{C547D350-6DC9-4D9B-A654-FE0A34F3185E}" type="presOf" srcId="{E7FD5143-843A-4300-A269-D89432A612BB}" destId="{DE5A8E51-6483-46C9-84FF-F410B0716A38}" srcOrd="0" destOrd="0" presId="urn:microsoft.com/office/officeart/2005/8/layout/vList5"/>
    <dgm:cxn modelId="{088CFB76-2198-4698-AB8B-47BE7FBBC013}" type="presOf" srcId="{BB6D3522-1DFB-4F16-BC00-2D2907F3BA2C}" destId="{1994A275-13A5-4FBE-BF9A-B978DDBEFA28}" srcOrd="0" destOrd="1" presId="urn:microsoft.com/office/officeart/2005/8/layout/vList5"/>
    <dgm:cxn modelId="{D993A058-50B0-49EC-B357-284510458FD1}" type="presOf" srcId="{A64AFB57-E79C-4FB5-B49E-D095B21744D6}" destId="{0F1DBCFD-2F78-4F20-84FC-2218A75302F9}" srcOrd="0" destOrd="0" presId="urn:microsoft.com/office/officeart/2005/8/layout/vList5"/>
    <dgm:cxn modelId="{B41DC478-A556-472D-86D7-03828299B5A7}" type="presOf" srcId="{4A85D90A-05C1-4925-82DE-DDA16823E4F2}" destId="{BB278BE6-364F-49AB-96B3-77E2D8F4F141}" srcOrd="0" destOrd="0" presId="urn:microsoft.com/office/officeart/2005/8/layout/vList5"/>
    <dgm:cxn modelId="{92F30088-EA04-4E83-915A-85B5BDC2AC8C}" srcId="{904FB038-3999-457F-9BEB-C94EB20CF921}" destId="{A64AFB57-E79C-4FB5-B49E-D095B21744D6}" srcOrd="0" destOrd="0" parTransId="{1F3ED79F-E68D-499F-90FE-F93821A9E888}" sibTransId="{3298103E-7C2F-4232-AEF7-F98AC8C60F0F}"/>
    <dgm:cxn modelId="{DB31D28B-5413-492D-B104-C73A325A9133}" type="presOf" srcId="{06FB8150-325C-467F-A755-0263DBC6C10E}" destId="{B8A2C952-968C-4D43-953A-2D2AB4A1FD8F}" srcOrd="0" destOrd="0" presId="urn:microsoft.com/office/officeart/2005/8/layout/vList5"/>
    <dgm:cxn modelId="{B93DAC90-A90D-4F18-AAC7-492CE65AE9C1}" srcId="{786A1677-D482-4F06-B4EA-945BC78FE7FB}" destId="{E7FD5143-843A-4300-A269-D89432A612BB}" srcOrd="0" destOrd="0" parTransId="{8ACD511C-9C19-415B-876A-63173ADC7497}" sibTransId="{77A5D14C-BC22-4507-8619-53235D70F05C}"/>
    <dgm:cxn modelId="{FF688791-083D-4220-A5A5-49D11D15B3D7}" type="presOf" srcId="{04A68CE7-032C-43AF-82A7-A0BB53897059}" destId="{48CE36AF-B438-4D2A-AD56-CC2AED7A488D}" srcOrd="0" destOrd="0" presId="urn:microsoft.com/office/officeart/2005/8/layout/vList5"/>
    <dgm:cxn modelId="{C88B1A9B-7B1B-48E2-9782-36D030C4FAB7}" type="presOf" srcId="{F688C1AE-85D6-4B5C-9C43-133DCB3400E6}" destId="{95431A1C-01A2-47CD-B810-0E9441EA5C53}" srcOrd="0" destOrd="0" presId="urn:microsoft.com/office/officeart/2005/8/layout/vList5"/>
    <dgm:cxn modelId="{4EB3659B-E746-425F-B194-873B431F9405}" type="presOf" srcId="{8D4994FF-5AC5-4BED-A3BA-8306F7B7DB49}" destId="{DE5A8E51-6483-46C9-84FF-F410B0716A38}" srcOrd="0" destOrd="1" presId="urn:microsoft.com/office/officeart/2005/8/layout/vList5"/>
    <dgm:cxn modelId="{D7A398A5-2FE8-4180-925F-0D572C210810}" srcId="{A64AFB57-E79C-4FB5-B49E-D095B21744D6}" destId="{BB6D3522-1DFB-4F16-BC00-2D2907F3BA2C}" srcOrd="1" destOrd="0" parTransId="{3EB9868F-016A-4345-AB64-B7D22F4C0CB4}" sibTransId="{0CC0AEBB-F752-4ED2-B398-3F795E90E59B}"/>
    <dgm:cxn modelId="{01840EB0-ED51-4080-9273-52F6A5AF19D3}" srcId="{786A1677-D482-4F06-B4EA-945BC78FE7FB}" destId="{8D4994FF-5AC5-4BED-A3BA-8306F7B7DB49}" srcOrd="1" destOrd="0" parTransId="{972BD382-D67C-4928-A1CB-B9ADB5AFAF8F}" sibTransId="{9CDE1C6F-2A86-4C5A-88FF-D0020DE544A9}"/>
    <dgm:cxn modelId="{FAF7FCB4-F631-4A10-B8B3-77FD7D0967E1}" srcId="{904FB038-3999-457F-9BEB-C94EB20CF921}" destId="{786A1677-D482-4F06-B4EA-945BC78FE7FB}" srcOrd="1" destOrd="0" parTransId="{464D8CFC-2C05-4E6B-B2AD-D560D46C49A5}" sibTransId="{D1B39369-8EEE-465F-9BD7-2271DE5C214C}"/>
    <dgm:cxn modelId="{E1B889B9-F904-443A-BE2C-356E2F7BE422}" type="presOf" srcId="{C9C42862-2D6F-42B7-9E3D-0AF004EB6A8A}" destId="{DE5A8E51-6483-46C9-84FF-F410B0716A38}" srcOrd="0" destOrd="2" presId="urn:microsoft.com/office/officeart/2005/8/layout/vList5"/>
    <dgm:cxn modelId="{FE74C3C0-A8F6-4D92-B042-67479DE18AA1}" type="presOf" srcId="{786A1677-D482-4F06-B4EA-945BC78FE7FB}" destId="{16A323E2-3F1D-49CB-BD65-7729AC0E5637}" srcOrd="0" destOrd="0" presId="urn:microsoft.com/office/officeart/2005/8/layout/vList5"/>
    <dgm:cxn modelId="{B8B518C2-6DC2-4071-B432-9983456376D1}" type="presOf" srcId="{6A66A335-0B8A-4053-B9FE-8FDE033FB8A1}" destId="{BB278BE6-364F-49AB-96B3-77E2D8F4F141}" srcOrd="0" destOrd="1" presId="urn:microsoft.com/office/officeart/2005/8/layout/vList5"/>
    <dgm:cxn modelId="{D60BD4CD-BF58-4626-8E20-6AC9A9E5BAD5}" type="presOf" srcId="{904FB038-3999-457F-9BEB-C94EB20CF921}" destId="{4AEC6B56-9FE7-47BF-A644-5B96A07C7BC1}" srcOrd="0" destOrd="0" presId="urn:microsoft.com/office/officeart/2005/8/layout/vList5"/>
    <dgm:cxn modelId="{EF07BCDE-ED84-4CDB-8CAA-47037D1FE2C6}" srcId="{F688C1AE-85D6-4B5C-9C43-133DCB3400E6}" destId="{06FB8150-325C-467F-A755-0263DBC6C10E}" srcOrd="0" destOrd="0" parTransId="{38EEB33E-2581-49C7-96D6-1ACF32F79081}" sibTransId="{89273FEB-60AD-4A6A-8811-2E54C7C9BB51}"/>
    <dgm:cxn modelId="{5FA0B3EE-1E20-40C7-9BA9-D7F73F30D93F}" srcId="{F688C1AE-85D6-4B5C-9C43-133DCB3400E6}" destId="{01EEDA79-5622-44DC-A81A-5AA55BEA7383}" srcOrd="1" destOrd="0" parTransId="{18580B37-4A75-481B-9414-6D01A7C56DD9}" sibTransId="{DAF494AC-88B8-4C85-B315-1C57B89C2478}"/>
    <dgm:cxn modelId="{C0DD67F0-3E39-4864-B531-88F9826FF480}" srcId="{04A68CE7-032C-43AF-82A7-A0BB53897059}" destId="{6A66A335-0B8A-4053-B9FE-8FDE033FB8A1}" srcOrd="1" destOrd="0" parTransId="{81D76894-E8F1-4354-B81C-434548B73965}" sibTransId="{B49FFADA-E702-41D1-A5AC-A86292546D5F}"/>
    <dgm:cxn modelId="{322D232F-9BE4-4DBE-B474-FBA29882BD97}" type="presParOf" srcId="{4AEC6B56-9FE7-47BF-A644-5B96A07C7BC1}" destId="{BC60B2E9-E8A6-46AF-8CD1-34A7D75E156F}" srcOrd="0" destOrd="0" presId="urn:microsoft.com/office/officeart/2005/8/layout/vList5"/>
    <dgm:cxn modelId="{08A66B54-8F58-495E-8E69-81A1F5D1026D}" type="presParOf" srcId="{BC60B2E9-E8A6-46AF-8CD1-34A7D75E156F}" destId="{0F1DBCFD-2F78-4F20-84FC-2218A75302F9}" srcOrd="0" destOrd="0" presId="urn:microsoft.com/office/officeart/2005/8/layout/vList5"/>
    <dgm:cxn modelId="{B0FFBD23-738F-415C-892E-B2BE6B524041}" type="presParOf" srcId="{BC60B2E9-E8A6-46AF-8CD1-34A7D75E156F}" destId="{1994A275-13A5-4FBE-BF9A-B978DDBEFA28}" srcOrd="1" destOrd="0" presId="urn:microsoft.com/office/officeart/2005/8/layout/vList5"/>
    <dgm:cxn modelId="{D884A8EB-28B0-4132-A958-D41BA1FDB6E2}" type="presParOf" srcId="{4AEC6B56-9FE7-47BF-A644-5B96A07C7BC1}" destId="{BA43BAB2-4CE7-4190-A4C8-9FE5AA1655A1}" srcOrd="1" destOrd="0" presId="urn:microsoft.com/office/officeart/2005/8/layout/vList5"/>
    <dgm:cxn modelId="{6005BF58-ACA8-481D-AAC1-8FE93F3083BE}" type="presParOf" srcId="{4AEC6B56-9FE7-47BF-A644-5B96A07C7BC1}" destId="{1C86FA28-D1B2-4E92-A271-34359F62CE98}" srcOrd="2" destOrd="0" presId="urn:microsoft.com/office/officeart/2005/8/layout/vList5"/>
    <dgm:cxn modelId="{F33E7EA3-CD74-462B-BE24-47DC70EC7B13}" type="presParOf" srcId="{1C86FA28-D1B2-4E92-A271-34359F62CE98}" destId="{16A323E2-3F1D-49CB-BD65-7729AC0E5637}" srcOrd="0" destOrd="0" presId="urn:microsoft.com/office/officeart/2005/8/layout/vList5"/>
    <dgm:cxn modelId="{319326B9-89E7-4EF1-85A5-02250152D4D5}" type="presParOf" srcId="{1C86FA28-D1B2-4E92-A271-34359F62CE98}" destId="{DE5A8E51-6483-46C9-84FF-F410B0716A38}" srcOrd="1" destOrd="0" presId="urn:microsoft.com/office/officeart/2005/8/layout/vList5"/>
    <dgm:cxn modelId="{5F59B77E-A9A8-477A-8C23-C9FA841689C5}" type="presParOf" srcId="{4AEC6B56-9FE7-47BF-A644-5B96A07C7BC1}" destId="{746A0CDF-CF45-46A5-B27E-D4BA0220E36C}" srcOrd="3" destOrd="0" presId="urn:microsoft.com/office/officeart/2005/8/layout/vList5"/>
    <dgm:cxn modelId="{7BE1FE73-75B9-43F7-B9AE-78855B6C9C1D}" type="presParOf" srcId="{4AEC6B56-9FE7-47BF-A644-5B96A07C7BC1}" destId="{2E064E8F-E771-4844-8DB5-CD235522EF1F}" srcOrd="4" destOrd="0" presId="urn:microsoft.com/office/officeart/2005/8/layout/vList5"/>
    <dgm:cxn modelId="{E2344C8F-F364-478B-BD3C-46AAD987A57A}" type="presParOf" srcId="{2E064E8F-E771-4844-8DB5-CD235522EF1F}" destId="{95431A1C-01A2-47CD-B810-0E9441EA5C53}" srcOrd="0" destOrd="0" presId="urn:microsoft.com/office/officeart/2005/8/layout/vList5"/>
    <dgm:cxn modelId="{F7EC9E53-5ED5-4668-8F77-B32D0307AF47}" type="presParOf" srcId="{2E064E8F-E771-4844-8DB5-CD235522EF1F}" destId="{B8A2C952-968C-4D43-953A-2D2AB4A1FD8F}" srcOrd="1" destOrd="0" presId="urn:microsoft.com/office/officeart/2005/8/layout/vList5"/>
    <dgm:cxn modelId="{0D9D47A8-0497-40CD-88B0-01EB3E44C71C}" type="presParOf" srcId="{4AEC6B56-9FE7-47BF-A644-5B96A07C7BC1}" destId="{BB705CD9-4D0C-489A-9A4B-5D13BC9B7CB5}" srcOrd="5" destOrd="0" presId="urn:microsoft.com/office/officeart/2005/8/layout/vList5"/>
    <dgm:cxn modelId="{110B6C7D-641B-41B4-9008-DA8278CFE891}" type="presParOf" srcId="{4AEC6B56-9FE7-47BF-A644-5B96A07C7BC1}" destId="{0DF944F3-6778-4459-A445-90478CAB0A2B}" srcOrd="6" destOrd="0" presId="urn:microsoft.com/office/officeart/2005/8/layout/vList5"/>
    <dgm:cxn modelId="{EA1B8DBB-2DAB-4BE6-8717-1DAF2FB2C757}" type="presParOf" srcId="{0DF944F3-6778-4459-A445-90478CAB0A2B}" destId="{48CE36AF-B438-4D2A-AD56-CC2AED7A488D}" srcOrd="0" destOrd="0" presId="urn:microsoft.com/office/officeart/2005/8/layout/vList5"/>
    <dgm:cxn modelId="{298A8C98-027D-42B9-9375-AE6775D81708}" type="presParOf" srcId="{0DF944F3-6778-4459-A445-90478CAB0A2B}" destId="{BB278BE6-364F-49AB-96B3-77E2D8F4F14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19E455-A0E5-FC40-87C6-B9BEC007EEC3}">
      <dsp:nvSpPr>
        <dsp:cNvPr id="0" name=""/>
        <dsp:cNvSpPr/>
      </dsp:nvSpPr>
      <dsp:spPr>
        <a:xfrm>
          <a:off x="1190644" y="1591"/>
          <a:ext cx="3466186" cy="183543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Open Sans" pitchFamily="2" charset="0"/>
              <a:ea typeface="Open Sans" pitchFamily="2" charset="0"/>
              <a:cs typeface="Open Sans" pitchFamily="2" charset="0"/>
            </a:rPr>
            <a:t>Transparence</a:t>
          </a:r>
        </a:p>
      </dsp:txBody>
      <dsp:txXfrm>
        <a:off x="1190644" y="1591"/>
        <a:ext cx="3466186" cy="1835434"/>
      </dsp:txXfrm>
    </dsp:sp>
    <dsp:sp modelId="{39B28023-E7BC-C742-970F-48B6C87971AC}">
      <dsp:nvSpPr>
        <dsp:cNvPr id="0" name=""/>
        <dsp:cNvSpPr/>
      </dsp:nvSpPr>
      <dsp:spPr>
        <a:xfrm>
          <a:off x="4908316" y="0"/>
          <a:ext cx="3059056" cy="1835434"/>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it-IT" sz="2800" b="1" kern="1200" dirty="0">
              <a:solidFill>
                <a:srgbClr val="FFFFFF"/>
              </a:solidFill>
              <a:latin typeface="Open Sans" pitchFamily="2" charset="0"/>
              <a:ea typeface="Open Sans" pitchFamily="2" charset="0"/>
              <a:cs typeface="Open Sans" pitchFamily="2" charset="0"/>
            </a:rPr>
            <a:t> </a:t>
          </a:r>
          <a:r>
            <a:rPr lang="it-IT" sz="2800" b="1" kern="1200" dirty="0" err="1">
              <a:solidFill>
                <a:srgbClr val="FFFFFF"/>
              </a:solidFill>
              <a:latin typeface="Open Sans" pitchFamily="2" charset="0"/>
              <a:ea typeface="Open Sans" pitchFamily="2" charset="0"/>
              <a:cs typeface="Open Sans" pitchFamily="2" charset="0"/>
            </a:rPr>
            <a:t>Egalité</a:t>
          </a:r>
          <a:r>
            <a:rPr lang="it-IT" sz="2800" b="1" kern="1200" dirty="0">
              <a:solidFill>
                <a:srgbClr val="FFFFFF"/>
              </a:solidFill>
              <a:latin typeface="Open Sans" pitchFamily="2" charset="0"/>
              <a:ea typeface="Open Sans" pitchFamily="2" charset="0"/>
              <a:cs typeface="Open Sans" pitchFamily="2" charset="0"/>
            </a:rPr>
            <a:t> de </a:t>
          </a:r>
          <a:r>
            <a:rPr lang="it-IT" sz="2800" b="1" kern="1200" dirty="0" err="1">
              <a:solidFill>
                <a:srgbClr val="FFFFFF"/>
              </a:solidFill>
              <a:latin typeface="Open Sans" pitchFamily="2" charset="0"/>
              <a:ea typeface="Open Sans" pitchFamily="2" charset="0"/>
              <a:cs typeface="Open Sans" pitchFamily="2" charset="0"/>
            </a:rPr>
            <a:t>traitement</a:t>
          </a:r>
          <a:endParaRPr lang="en-US" sz="2800" b="1" kern="1200" dirty="0">
            <a:solidFill>
              <a:srgbClr val="FFFFFF"/>
            </a:solidFill>
            <a:latin typeface="Open Sans" pitchFamily="2" charset="0"/>
            <a:ea typeface="Open Sans" pitchFamily="2" charset="0"/>
            <a:cs typeface="Open Sans" pitchFamily="2" charset="0"/>
          </a:endParaRPr>
        </a:p>
      </dsp:txBody>
      <dsp:txXfrm>
        <a:off x="4908316" y="0"/>
        <a:ext cx="3059056" cy="1835434"/>
      </dsp:txXfrm>
    </dsp:sp>
    <dsp:sp modelId="{A103DF6D-B1D0-F348-8DFF-333F86806FBB}">
      <dsp:nvSpPr>
        <dsp:cNvPr id="0" name=""/>
        <dsp:cNvSpPr/>
      </dsp:nvSpPr>
      <dsp:spPr>
        <a:xfrm>
          <a:off x="8327699" y="1591"/>
          <a:ext cx="3588243" cy="1835434"/>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rgbClr val="FFFFFF"/>
              </a:solidFill>
              <a:latin typeface="Open Sans" pitchFamily="2" charset="0"/>
              <a:ea typeface="Open Sans" pitchFamily="2" charset="0"/>
              <a:cs typeface="Open Sans" pitchFamily="2" charset="0"/>
            </a:rPr>
            <a:t>Non-discrimination</a:t>
          </a:r>
        </a:p>
      </dsp:txBody>
      <dsp:txXfrm>
        <a:off x="8327699" y="1591"/>
        <a:ext cx="3588243" cy="1835434"/>
      </dsp:txXfrm>
    </dsp:sp>
    <dsp:sp modelId="{E08DD98A-6B27-F44D-A440-EC03E186DD58}">
      <dsp:nvSpPr>
        <dsp:cNvPr id="0" name=""/>
        <dsp:cNvSpPr/>
      </dsp:nvSpPr>
      <dsp:spPr>
        <a:xfrm>
          <a:off x="3341283" y="2142931"/>
          <a:ext cx="3059056" cy="1835434"/>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rgbClr val="FFFFFF"/>
              </a:solidFill>
              <a:latin typeface="Open Sans" pitchFamily="2" charset="0"/>
              <a:ea typeface="Open Sans" pitchFamily="2" charset="0"/>
              <a:cs typeface="Open Sans" pitchFamily="2" charset="0"/>
            </a:rPr>
            <a:t>Objectivité</a:t>
          </a:r>
          <a:endParaRPr lang="en-US" sz="2800" b="1" kern="1200" dirty="0">
            <a:solidFill>
              <a:srgbClr val="FFFFFF"/>
            </a:solidFill>
            <a:latin typeface="Open Sans" pitchFamily="2" charset="0"/>
            <a:ea typeface="Open Sans" pitchFamily="2" charset="0"/>
            <a:cs typeface="Open Sans" pitchFamily="2" charset="0"/>
          </a:endParaRPr>
        </a:p>
      </dsp:txBody>
      <dsp:txXfrm>
        <a:off x="3341283" y="2142931"/>
        <a:ext cx="3059056" cy="1835434"/>
      </dsp:txXfrm>
    </dsp:sp>
    <dsp:sp modelId="{6CE93A75-B223-AA4B-A10C-47DF05D1A5C0}">
      <dsp:nvSpPr>
        <dsp:cNvPr id="0" name=""/>
        <dsp:cNvSpPr/>
      </dsp:nvSpPr>
      <dsp:spPr>
        <a:xfrm>
          <a:off x="6738917" y="2142931"/>
          <a:ext cx="3059056" cy="1835434"/>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it-IT" sz="2800" b="1" kern="1200" dirty="0">
              <a:solidFill>
                <a:srgbClr val="FFFFFF"/>
              </a:solidFill>
              <a:latin typeface="Open Sans" pitchFamily="2" charset="0"/>
              <a:ea typeface="Open Sans" pitchFamily="2" charset="0"/>
              <a:cs typeface="Open Sans" pitchFamily="2" charset="0"/>
            </a:rPr>
            <a:t> </a:t>
          </a:r>
          <a:r>
            <a:rPr lang="it-IT" sz="2800" b="1" kern="1200" dirty="0" err="1">
              <a:solidFill>
                <a:srgbClr val="FFFFFF"/>
              </a:solidFill>
              <a:latin typeface="Open Sans" pitchFamily="2" charset="0"/>
              <a:ea typeface="Open Sans" pitchFamily="2" charset="0"/>
              <a:cs typeface="Open Sans" pitchFamily="2" charset="0"/>
            </a:rPr>
            <a:t>Compétition</a:t>
          </a:r>
          <a:r>
            <a:rPr lang="it-IT" sz="2800" b="1" kern="1200" dirty="0">
              <a:solidFill>
                <a:srgbClr val="FFFFFF"/>
              </a:solidFill>
              <a:latin typeface="Open Sans" pitchFamily="2" charset="0"/>
              <a:ea typeface="Open Sans" pitchFamily="2" charset="0"/>
              <a:cs typeface="Open Sans" pitchFamily="2" charset="0"/>
            </a:rPr>
            <a:t> </a:t>
          </a:r>
          <a:r>
            <a:rPr lang="it-IT" sz="2800" b="1" kern="1200" dirty="0" err="1">
              <a:solidFill>
                <a:srgbClr val="FFFFFF"/>
              </a:solidFill>
              <a:latin typeface="Open Sans" pitchFamily="2" charset="0"/>
              <a:ea typeface="Open Sans" pitchFamily="2" charset="0"/>
              <a:cs typeface="Open Sans" pitchFamily="2" charset="0"/>
            </a:rPr>
            <a:t>équitable</a:t>
          </a:r>
          <a:r>
            <a:rPr lang="it-IT" sz="2800" b="1" kern="1200" dirty="0">
              <a:solidFill>
                <a:srgbClr val="FFFFFF"/>
              </a:solidFill>
              <a:latin typeface="Open Sans" pitchFamily="2" charset="0"/>
              <a:ea typeface="Open Sans" pitchFamily="2" charset="0"/>
              <a:cs typeface="Open Sans" pitchFamily="2" charset="0"/>
            </a:rPr>
            <a:t> </a:t>
          </a:r>
          <a:endParaRPr lang="en-US" sz="2800" b="1" kern="1200" dirty="0">
            <a:solidFill>
              <a:srgbClr val="FFFFFF"/>
            </a:solidFill>
            <a:latin typeface="Open Sans" pitchFamily="2" charset="0"/>
            <a:ea typeface="Open Sans" pitchFamily="2" charset="0"/>
            <a:cs typeface="Open Sans" pitchFamily="2" charset="0"/>
          </a:endParaRPr>
        </a:p>
      </dsp:txBody>
      <dsp:txXfrm>
        <a:off x="6738917" y="2142931"/>
        <a:ext cx="3059056" cy="18354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59A2AE-13EC-4B18-B02F-C3ABA38983FD}">
      <dsp:nvSpPr>
        <dsp:cNvPr id="0" name=""/>
        <dsp:cNvSpPr/>
      </dsp:nvSpPr>
      <dsp:spPr>
        <a:xfrm>
          <a:off x="5845184" y="1729654"/>
          <a:ext cx="350194" cy="1903156"/>
        </a:xfrm>
        <a:custGeom>
          <a:avLst/>
          <a:gdLst/>
          <a:ahLst/>
          <a:cxnLst/>
          <a:rect l="0" t="0" r="0" b="0"/>
          <a:pathLst>
            <a:path>
              <a:moveTo>
                <a:pt x="350194" y="0"/>
              </a:moveTo>
              <a:lnTo>
                <a:pt x="350194" y="1903156"/>
              </a:lnTo>
              <a:lnTo>
                <a:pt x="0" y="1903156"/>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C778AA5-B151-4340-B7A5-21A468BFCC2D}">
      <dsp:nvSpPr>
        <dsp:cNvPr id="0" name=""/>
        <dsp:cNvSpPr/>
      </dsp:nvSpPr>
      <dsp:spPr>
        <a:xfrm>
          <a:off x="6195379" y="1729654"/>
          <a:ext cx="2017787" cy="3864762"/>
        </a:xfrm>
        <a:custGeom>
          <a:avLst/>
          <a:gdLst/>
          <a:ahLst/>
          <a:cxnLst/>
          <a:rect l="0" t="0" r="0" b="0"/>
          <a:pathLst>
            <a:path>
              <a:moveTo>
                <a:pt x="0" y="0"/>
              </a:moveTo>
              <a:lnTo>
                <a:pt x="0" y="3514568"/>
              </a:lnTo>
              <a:lnTo>
                <a:pt x="2017787" y="3514568"/>
              </a:lnTo>
              <a:lnTo>
                <a:pt x="2017787" y="386476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DC63268-BF4C-46E5-8073-D84CBBADA91A}">
      <dsp:nvSpPr>
        <dsp:cNvPr id="0" name=""/>
        <dsp:cNvSpPr/>
      </dsp:nvSpPr>
      <dsp:spPr>
        <a:xfrm>
          <a:off x="4177592" y="1729654"/>
          <a:ext cx="2017787" cy="3864762"/>
        </a:xfrm>
        <a:custGeom>
          <a:avLst/>
          <a:gdLst/>
          <a:ahLst/>
          <a:cxnLst/>
          <a:rect l="0" t="0" r="0" b="0"/>
          <a:pathLst>
            <a:path>
              <a:moveTo>
                <a:pt x="2017787" y="0"/>
              </a:moveTo>
              <a:lnTo>
                <a:pt x="2017787" y="3514568"/>
              </a:lnTo>
              <a:lnTo>
                <a:pt x="0" y="3514568"/>
              </a:lnTo>
              <a:lnTo>
                <a:pt x="0" y="386476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71D1A79-D5B9-4D47-B202-0BFDEB2D2B8E}">
      <dsp:nvSpPr>
        <dsp:cNvPr id="0" name=""/>
        <dsp:cNvSpPr/>
      </dsp:nvSpPr>
      <dsp:spPr>
        <a:xfrm>
          <a:off x="4527786" y="62062"/>
          <a:ext cx="3335185" cy="166759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b="1" kern="1200" dirty="0">
              <a:latin typeface="Open Sans" pitchFamily="2" charset="0"/>
              <a:ea typeface="Open Sans" pitchFamily="2" charset="0"/>
              <a:cs typeface="Open Sans" pitchFamily="2" charset="0"/>
            </a:rPr>
            <a:t>Comité de Suivi</a:t>
          </a:r>
        </a:p>
        <a:p>
          <a:pPr marL="0" lvl="0" indent="0" algn="ctr" defTabSz="1066800">
            <a:lnSpc>
              <a:spcPct val="90000"/>
            </a:lnSpc>
            <a:spcBef>
              <a:spcPct val="0"/>
            </a:spcBef>
            <a:spcAft>
              <a:spcPct val="35000"/>
            </a:spcAft>
            <a:buNone/>
          </a:pPr>
          <a:r>
            <a:rPr lang="it-IT" sz="2000" i="1" kern="1200" dirty="0">
              <a:latin typeface="Open Sans" pitchFamily="2" charset="0"/>
              <a:ea typeface="Open Sans" pitchFamily="2" charset="0"/>
              <a:cs typeface="Open Sans" pitchFamily="2" charset="0"/>
            </a:rPr>
            <a:t>Pouvoir décisionnelle sur l´octroi des subventions  </a:t>
          </a:r>
        </a:p>
      </dsp:txBody>
      <dsp:txXfrm>
        <a:off x="4527786" y="62062"/>
        <a:ext cx="3335185" cy="1667592"/>
      </dsp:txXfrm>
    </dsp:sp>
    <dsp:sp modelId="{95F0474C-62CF-441E-8EAD-11959BF48BB9}">
      <dsp:nvSpPr>
        <dsp:cNvPr id="0" name=""/>
        <dsp:cNvSpPr/>
      </dsp:nvSpPr>
      <dsp:spPr>
        <a:xfrm>
          <a:off x="2509999" y="5594417"/>
          <a:ext cx="3335185" cy="1667592"/>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it-IT" sz="1900" b="1" kern="1200" dirty="0">
              <a:latin typeface="Open Sans" pitchFamily="2" charset="0"/>
              <a:ea typeface="Open Sans" pitchFamily="2" charset="0"/>
              <a:cs typeface="Open Sans" pitchFamily="2" charset="0"/>
            </a:rPr>
            <a:t>Autorité de Gestion</a:t>
          </a:r>
        </a:p>
        <a:p>
          <a:pPr marL="0" lvl="0" indent="0" algn="ctr" defTabSz="844550">
            <a:lnSpc>
              <a:spcPct val="90000"/>
            </a:lnSpc>
            <a:spcBef>
              <a:spcPct val="0"/>
            </a:spcBef>
            <a:spcAft>
              <a:spcPts val="600"/>
            </a:spcAft>
            <a:buNone/>
          </a:pPr>
          <a:r>
            <a:rPr lang="en-BZ" sz="1900" i="1" kern="1200" noProof="0" dirty="0">
              <a:latin typeface="Open Sans" pitchFamily="2" charset="0"/>
              <a:ea typeface="Open Sans" pitchFamily="2" charset="0"/>
              <a:cs typeface="Open Sans" pitchFamily="2" charset="0"/>
            </a:rPr>
            <a:t>Coordination </a:t>
          </a:r>
          <a:r>
            <a:rPr lang="en-BZ" sz="1900" i="1" kern="1200" noProof="0" dirty="0" err="1">
              <a:latin typeface="Open Sans" pitchFamily="2" charset="0"/>
              <a:ea typeface="Open Sans" pitchFamily="2" charset="0"/>
              <a:cs typeface="Open Sans" pitchFamily="2" charset="0"/>
            </a:rPr>
            <a:t>globale</a:t>
          </a:r>
          <a:r>
            <a:rPr lang="en-BZ" sz="1900" i="1" kern="1200" noProof="0" dirty="0">
              <a:latin typeface="Open Sans" pitchFamily="2" charset="0"/>
              <a:ea typeface="Open Sans" pitchFamily="2" charset="0"/>
              <a:cs typeface="Open Sans" pitchFamily="2" charset="0"/>
            </a:rPr>
            <a:t> du </a:t>
          </a:r>
          <a:r>
            <a:rPr lang="en-BZ" sz="1900" i="1" kern="1200" noProof="0" dirty="0" err="1">
              <a:latin typeface="Open Sans" pitchFamily="2" charset="0"/>
              <a:ea typeface="Open Sans" pitchFamily="2" charset="0"/>
              <a:cs typeface="Open Sans" pitchFamily="2" charset="0"/>
            </a:rPr>
            <a:t>processus</a:t>
          </a:r>
          <a:endParaRPr lang="en-BZ" sz="1900" i="1" kern="1200" noProof="0" dirty="0">
            <a:latin typeface="Open Sans" pitchFamily="2" charset="0"/>
            <a:ea typeface="Open Sans" pitchFamily="2" charset="0"/>
            <a:cs typeface="Open Sans" pitchFamily="2" charset="0"/>
          </a:endParaRPr>
        </a:p>
        <a:p>
          <a:pPr marL="0" lvl="0" indent="0" algn="ctr" defTabSz="844550">
            <a:lnSpc>
              <a:spcPct val="90000"/>
            </a:lnSpc>
            <a:spcBef>
              <a:spcPct val="0"/>
            </a:spcBef>
            <a:spcAft>
              <a:spcPts val="600"/>
            </a:spcAft>
            <a:buNone/>
          </a:pPr>
          <a:r>
            <a:rPr lang="es-ES" sz="1900" i="1" kern="1200" noProof="0" dirty="0" err="1">
              <a:latin typeface="Open Sans" pitchFamily="2" charset="0"/>
              <a:ea typeface="Open Sans" pitchFamily="2" charset="0"/>
              <a:cs typeface="Open Sans" pitchFamily="2" charset="0"/>
            </a:rPr>
            <a:t>Contrôle</a:t>
          </a:r>
          <a:r>
            <a:rPr lang="es-ES" sz="1900" i="1" kern="1200" noProof="0" dirty="0">
              <a:latin typeface="Open Sans" pitchFamily="2" charset="0"/>
              <a:ea typeface="Open Sans" pitchFamily="2" charset="0"/>
              <a:cs typeface="Open Sans" pitchFamily="2" charset="0"/>
            </a:rPr>
            <a:t> </a:t>
          </a:r>
          <a:r>
            <a:rPr lang="es-ES" sz="1900" i="1" kern="1200" noProof="0" dirty="0" err="1">
              <a:latin typeface="Open Sans" pitchFamily="2" charset="0"/>
              <a:ea typeface="Open Sans" pitchFamily="2" charset="0"/>
              <a:cs typeface="Open Sans" pitchFamily="2" charset="0"/>
            </a:rPr>
            <a:t>administratif</a:t>
          </a:r>
          <a:r>
            <a:rPr lang="es-ES" sz="1900" i="1" kern="1200" noProof="0" dirty="0">
              <a:latin typeface="Open Sans" pitchFamily="2" charset="0"/>
              <a:ea typeface="Open Sans" pitchFamily="2" charset="0"/>
              <a:cs typeface="Open Sans" pitchFamily="2" charset="0"/>
            </a:rPr>
            <a:t> et </a:t>
          </a:r>
          <a:r>
            <a:rPr lang="es-ES" sz="1900" i="1" kern="1200" noProof="0" dirty="0" err="1">
              <a:latin typeface="Open Sans" pitchFamily="2" charset="0"/>
              <a:ea typeface="Open Sans" pitchFamily="2" charset="0"/>
              <a:cs typeface="Open Sans" pitchFamily="2" charset="0"/>
            </a:rPr>
            <a:t>d´éligibilité</a:t>
          </a:r>
          <a:endParaRPr lang="it-IT" sz="1900" i="1" kern="1200" dirty="0">
            <a:latin typeface="Open Sans" pitchFamily="2" charset="0"/>
            <a:ea typeface="Open Sans" pitchFamily="2" charset="0"/>
            <a:cs typeface="Open Sans" pitchFamily="2" charset="0"/>
          </a:endParaRPr>
        </a:p>
      </dsp:txBody>
      <dsp:txXfrm>
        <a:off x="2509999" y="5594417"/>
        <a:ext cx="3335185" cy="1667592"/>
      </dsp:txXfrm>
    </dsp:sp>
    <dsp:sp modelId="{771B27B2-7EEE-4BCD-96F3-37EF42DA30BB}">
      <dsp:nvSpPr>
        <dsp:cNvPr id="0" name=""/>
        <dsp:cNvSpPr/>
      </dsp:nvSpPr>
      <dsp:spPr>
        <a:xfrm>
          <a:off x="6545573" y="5594417"/>
          <a:ext cx="3335185" cy="1667592"/>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it-IT" sz="1900" b="1" kern="1200" dirty="0" err="1">
              <a:latin typeface="Open Sans" pitchFamily="2" charset="0"/>
              <a:ea typeface="Open Sans" pitchFamily="2" charset="0"/>
              <a:cs typeface="Open Sans" pitchFamily="2" charset="0"/>
            </a:rPr>
            <a:t>Evaluateurs</a:t>
          </a:r>
          <a:r>
            <a:rPr lang="it-IT" sz="1900" b="1" kern="1200" dirty="0">
              <a:latin typeface="Open Sans" pitchFamily="2" charset="0"/>
              <a:ea typeface="Open Sans" pitchFamily="2" charset="0"/>
              <a:cs typeface="Open Sans" pitchFamily="2" charset="0"/>
            </a:rPr>
            <a:t> </a:t>
          </a:r>
          <a:r>
            <a:rPr lang="it-IT" sz="1900" b="1" kern="1200" dirty="0" err="1">
              <a:latin typeface="Open Sans" pitchFamily="2" charset="0"/>
              <a:ea typeface="Open Sans" pitchFamily="2" charset="0"/>
              <a:cs typeface="Open Sans" pitchFamily="2" charset="0"/>
            </a:rPr>
            <a:t>externes</a:t>
          </a:r>
          <a:r>
            <a:rPr lang="it-IT" sz="1900" b="1" kern="1200" dirty="0">
              <a:latin typeface="Open Sans" pitchFamily="2" charset="0"/>
              <a:ea typeface="Open Sans" pitchFamily="2" charset="0"/>
              <a:cs typeface="Open Sans" pitchFamily="2" charset="0"/>
            </a:rPr>
            <a:t> </a:t>
          </a:r>
          <a:r>
            <a:rPr lang="it-IT" sz="1900" b="1" kern="1200" dirty="0" err="1">
              <a:latin typeface="Open Sans" pitchFamily="2" charset="0"/>
              <a:ea typeface="Open Sans" pitchFamily="2" charset="0"/>
              <a:cs typeface="Open Sans" pitchFamily="2" charset="0"/>
            </a:rPr>
            <a:t>indépendants</a:t>
          </a:r>
          <a:endParaRPr lang="it-IT" sz="1900" b="1" kern="1200" dirty="0">
            <a:latin typeface="Open Sans" pitchFamily="2" charset="0"/>
            <a:ea typeface="Open Sans" pitchFamily="2" charset="0"/>
            <a:cs typeface="Open Sans" pitchFamily="2" charset="0"/>
          </a:endParaRPr>
        </a:p>
        <a:p>
          <a:pPr marL="0" lvl="0" indent="0" algn="ctr" defTabSz="844550">
            <a:lnSpc>
              <a:spcPct val="90000"/>
            </a:lnSpc>
            <a:spcBef>
              <a:spcPct val="0"/>
            </a:spcBef>
            <a:spcAft>
              <a:spcPct val="35000"/>
            </a:spcAft>
            <a:buNone/>
          </a:pPr>
          <a:r>
            <a:rPr lang="it-IT" sz="1900" i="1" kern="1200" dirty="0">
              <a:latin typeface="Open Sans" pitchFamily="2" charset="0"/>
              <a:ea typeface="Open Sans" pitchFamily="2" charset="0"/>
              <a:cs typeface="Open Sans" pitchFamily="2" charset="0"/>
            </a:rPr>
            <a:t>Evaluation opérationnelle</a:t>
          </a:r>
        </a:p>
      </dsp:txBody>
      <dsp:txXfrm>
        <a:off x="6545573" y="5594417"/>
        <a:ext cx="3335185" cy="1667592"/>
      </dsp:txXfrm>
    </dsp:sp>
    <dsp:sp modelId="{144CB542-C348-4940-8513-0ACF3171B8F7}">
      <dsp:nvSpPr>
        <dsp:cNvPr id="0" name=""/>
        <dsp:cNvSpPr/>
      </dsp:nvSpPr>
      <dsp:spPr>
        <a:xfrm>
          <a:off x="2195191" y="2371594"/>
          <a:ext cx="3649993" cy="2522433"/>
        </a:xfrm>
        <a:prstGeom prst="rect">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it-IT" sz="1800" b="1" kern="1200" dirty="0">
              <a:latin typeface="Open Sans" pitchFamily="2" charset="0"/>
              <a:ea typeface="Open Sans" pitchFamily="2" charset="0"/>
              <a:cs typeface="Open Sans" pitchFamily="2" charset="0"/>
            </a:rPr>
            <a:t>Comité d´évaluation</a:t>
          </a:r>
        </a:p>
        <a:p>
          <a:pPr marL="0" lvl="0" indent="0" algn="ctr" defTabSz="800100">
            <a:lnSpc>
              <a:spcPct val="90000"/>
            </a:lnSpc>
            <a:spcBef>
              <a:spcPct val="0"/>
            </a:spcBef>
            <a:spcAft>
              <a:spcPts val="600"/>
            </a:spcAft>
            <a:buNone/>
          </a:pPr>
          <a:r>
            <a:rPr lang="it-IT" sz="1800" i="1" kern="1200" dirty="0">
              <a:latin typeface="Open Sans" pitchFamily="2" charset="0"/>
              <a:ea typeface="Open Sans" pitchFamily="2" charset="0"/>
              <a:cs typeface="Open Sans" pitchFamily="2" charset="0"/>
            </a:rPr>
            <a:t>En charge de l´évaluation stratégique</a:t>
          </a:r>
        </a:p>
        <a:p>
          <a:pPr marL="0" lvl="0" indent="0" algn="ctr" defTabSz="800100">
            <a:lnSpc>
              <a:spcPct val="90000"/>
            </a:lnSpc>
            <a:spcBef>
              <a:spcPct val="0"/>
            </a:spcBef>
            <a:spcAft>
              <a:spcPts val="600"/>
            </a:spcAft>
            <a:buNone/>
          </a:pPr>
          <a:r>
            <a:rPr lang="it-IT" sz="1800" i="1" kern="1200" dirty="0">
              <a:latin typeface="Open Sans" pitchFamily="2" charset="0"/>
              <a:ea typeface="Open Sans" pitchFamily="2" charset="0"/>
              <a:cs typeface="Open Sans" pitchFamily="2" charset="0"/>
            </a:rPr>
            <a:t>Recommande les propositions à financer </a:t>
          </a:r>
        </a:p>
        <a:p>
          <a:pPr marL="0" lvl="0" indent="0" algn="ctr" defTabSz="800100">
            <a:lnSpc>
              <a:spcPct val="90000"/>
            </a:lnSpc>
            <a:spcBef>
              <a:spcPct val="0"/>
            </a:spcBef>
            <a:spcAft>
              <a:spcPts val="600"/>
            </a:spcAft>
            <a:buNone/>
          </a:pPr>
          <a:r>
            <a:rPr lang="it-IT" sz="1800" i="1" kern="1200" dirty="0">
              <a:latin typeface="Open Sans" pitchFamily="2" charset="0"/>
              <a:ea typeface="Open Sans" pitchFamily="2" charset="0"/>
              <a:cs typeface="Open Sans" pitchFamily="2" charset="0"/>
            </a:rPr>
            <a:t>1 membre par pays participant</a:t>
          </a:r>
        </a:p>
      </dsp:txBody>
      <dsp:txXfrm>
        <a:off x="2195191" y="2371594"/>
        <a:ext cx="3649993" cy="25224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81D0D7-B88B-4A2F-A6BE-F335CAAEE5E9}">
      <dsp:nvSpPr>
        <dsp:cNvPr id="0" name=""/>
        <dsp:cNvSpPr/>
      </dsp:nvSpPr>
      <dsp:spPr>
        <a:xfrm>
          <a:off x="0" y="-142794"/>
          <a:ext cx="10905170" cy="1654336"/>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ts val="0"/>
            </a:spcAft>
            <a:buNone/>
          </a:pPr>
          <a:r>
            <a:rPr lang="it-IT" sz="2400" b="1" kern="1200" dirty="0">
              <a:latin typeface="Open Sans" pitchFamily="2" charset="0"/>
              <a:ea typeface="Open Sans" pitchFamily="2" charset="0"/>
              <a:cs typeface="Open Sans" pitchFamily="2" charset="0"/>
            </a:rPr>
            <a:t>1. Contrôle administratif</a:t>
          </a:r>
        </a:p>
        <a:p>
          <a:pPr marL="228600" lvl="1" indent="-228600" algn="l" defTabSz="889000">
            <a:lnSpc>
              <a:spcPct val="90000"/>
            </a:lnSpc>
            <a:spcBef>
              <a:spcPct val="0"/>
            </a:spcBef>
            <a:spcAft>
              <a:spcPct val="15000"/>
            </a:spcAft>
            <a:buChar char="•"/>
          </a:pPr>
          <a:r>
            <a:rPr lang="it-IT" sz="2000" kern="1200" dirty="0">
              <a:latin typeface="Open Sans" pitchFamily="2" charset="0"/>
              <a:ea typeface="Open Sans" pitchFamily="2" charset="0"/>
              <a:cs typeface="Open Sans" pitchFamily="2" charset="0"/>
            </a:rPr>
            <a:t>Chaque proposition est vérifiée par 2 évaluateurs internes</a:t>
          </a:r>
        </a:p>
      </dsp:txBody>
      <dsp:txXfrm>
        <a:off x="48454" y="-94340"/>
        <a:ext cx="8980220" cy="1557428"/>
      </dsp:txXfrm>
    </dsp:sp>
    <dsp:sp modelId="{D52ED677-EDC4-4A80-8A83-A366EC1043A4}">
      <dsp:nvSpPr>
        <dsp:cNvPr id="0" name=""/>
        <dsp:cNvSpPr/>
      </dsp:nvSpPr>
      <dsp:spPr>
        <a:xfrm>
          <a:off x="913308" y="1495384"/>
          <a:ext cx="10905170" cy="2288228"/>
        </a:xfrm>
        <a:prstGeom prst="roundRect">
          <a:avLst>
            <a:gd name="adj" fmla="val 10000"/>
          </a:avLst>
        </a:prstGeom>
        <a:solidFill>
          <a:schemeClr val="accent4">
            <a:hueOff val="-3154261"/>
            <a:satOff val="4761"/>
            <a:lumOff val="3857"/>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ts val="0"/>
            </a:spcAft>
            <a:buNone/>
          </a:pPr>
          <a:r>
            <a:rPr lang="it-IT" sz="2400" b="1" kern="1200" dirty="0">
              <a:latin typeface="Open Sans" pitchFamily="2" charset="0"/>
              <a:ea typeface="Open Sans" pitchFamily="2" charset="0"/>
              <a:cs typeface="Open Sans" pitchFamily="2" charset="0"/>
            </a:rPr>
            <a:t>2</a:t>
          </a:r>
          <a:r>
            <a:rPr lang="it-IT" sz="1800" b="1" kern="1200" dirty="0">
              <a:latin typeface="Open Sans" pitchFamily="2" charset="0"/>
              <a:ea typeface="Open Sans" pitchFamily="2" charset="0"/>
              <a:cs typeface="Open Sans" pitchFamily="2" charset="0"/>
            </a:rPr>
            <a:t>. </a:t>
          </a:r>
          <a:r>
            <a:rPr lang="it-IT" sz="2400" b="1" kern="1200" dirty="0">
              <a:latin typeface="Open Sans" pitchFamily="2" charset="0"/>
              <a:ea typeface="Open Sans" pitchFamily="2" charset="0"/>
              <a:cs typeface="Open Sans" pitchFamily="2" charset="0"/>
            </a:rPr>
            <a:t>Evaluation opérationnelle</a:t>
          </a:r>
        </a:p>
        <a:p>
          <a:pPr marL="171450" lvl="1" indent="-171450" algn="l" defTabSz="800100">
            <a:lnSpc>
              <a:spcPct val="90000"/>
            </a:lnSpc>
            <a:spcBef>
              <a:spcPct val="0"/>
            </a:spcBef>
            <a:spcAft>
              <a:spcPct val="15000"/>
            </a:spcAft>
            <a:buChar char="•"/>
          </a:pPr>
          <a:r>
            <a:rPr lang="it-IT" sz="1800" b="0" kern="1200" dirty="0">
              <a:latin typeface="Open Sans" pitchFamily="2" charset="0"/>
              <a:ea typeface="Open Sans" pitchFamily="2" charset="0"/>
              <a:cs typeface="Open Sans" pitchFamily="2" charset="0"/>
            </a:rPr>
            <a:t>Chaque proposition est évaluée par deux évaluateurs externes indépendents </a:t>
          </a:r>
        </a:p>
        <a:p>
          <a:pPr marL="171450" lvl="1" indent="-171450" algn="l" defTabSz="800100">
            <a:lnSpc>
              <a:spcPct val="90000"/>
            </a:lnSpc>
            <a:spcBef>
              <a:spcPct val="0"/>
            </a:spcBef>
            <a:spcAft>
              <a:spcPct val="15000"/>
            </a:spcAft>
            <a:buChar char="•"/>
          </a:pPr>
          <a:r>
            <a:rPr lang="it-IT" sz="1800" b="0" kern="1200" dirty="0">
              <a:latin typeface="Open Sans" pitchFamily="2" charset="0"/>
              <a:ea typeface="Open Sans" pitchFamily="2" charset="0"/>
              <a:cs typeface="Open Sans" pitchFamily="2" charset="0"/>
            </a:rPr>
            <a:t>Seuil minimum de qualité </a:t>
          </a:r>
          <a:r>
            <a:rPr lang="it-IT" sz="1800" b="1" kern="1200" dirty="0">
              <a:latin typeface="Open Sans" pitchFamily="2" charset="0"/>
              <a:ea typeface="Open Sans" pitchFamily="2" charset="0"/>
              <a:cs typeface="Open Sans" pitchFamily="2" charset="0"/>
            </a:rPr>
            <a:t>60/88</a:t>
          </a:r>
        </a:p>
        <a:p>
          <a:pPr marL="171450" lvl="1" indent="-171450" algn="l" defTabSz="800100">
            <a:lnSpc>
              <a:spcPct val="90000"/>
            </a:lnSpc>
            <a:spcBef>
              <a:spcPct val="0"/>
            </a:spcBef>
            <a:spcAft>
              <a:spcPct val="15000"/>
            </a:spcAft>
            <a:buChar char="•"/>
          </a:pPr>
          <a:r>
            <a:rPr lang="en-US" sz="1800" b="0" kern="1200" dirty="0" err="1">
              <a:latin typeface="Open Sans" pitchFamily="2" charset="0"/>
              <a:ea typeface="Open Sans" pitchFamily="2" charset="0"/>
              <a:cs typeface="Open Sans" pitchFamily="2" charset="0"/>
            </a:rPr>
            <a:t>Uniquement</a:t>
          </a:r>
          <a:r>
            <a:rPr lang="en-US" sz="1800" b="0" kern="1200" dirty="0">
              <a:latin typeface="Open Sans" pitchFamily="2" charset="0"/>
              <a:ea typeface="Open Sans" pitchFamily="2" charset="0"/>
              <a:cs typeface="Open Sans" pitchFamily="2" charset="0"/>
            </a:rPr>
            <a:t> les propositions les </a:t>
          </a:r>
          <a:r>
            <a:rPr lang="en-US" sz="1800" b="0" kern="1200" dirty="0" err="1">
              <a:latin typeface="Open Sans" pitchFamily="2" charset="0"/>
              <a:ea typeface="Open Sans" pitchFamily="2" charset="0"/>
              <a:cs typeface="Open Sans" pitchFamily="2" charset="0"/>
            </a:rPr>
            <a:t>mieux</a:t>
          </a:r>
          <a:r>
            <a:rPr lang="en-US" sz="1800" b="0" kern="1200" dirty="0">
              <a:latin typeface="Open Sans" pitchFamily="2" charset="0"/>
              <a:ea typeface="Open Sans" pitchFamily="2" charset="0"/>
              <a:cs typeface="Open Sans" pitchFamily="2" charset="0"/>
            </a:rPr>
            <a:t> </a:t>
          </a:r>
          <a:r>
            <a:rPr lang="en-US" sz="1800" b="0" kern="1200" dirty="0" err="1">
              <a:latin typeface="Open Sans" pitchFamily="2" charset="0"/>
              <a:ea typeface="Open Sans" pitchFamily="2" charset="0"/>
              <a:cs typeface="Open Sans" pitchFamily="2" charset="0"/>
            </a:rPr>
            <a:t>notées</a:t>
          </a:r>
          <a:r>
            <a:rPr lang="en-US" sz="1800" b="0" kern="1200" dirty="0">
              <a:latin typeface="Open Sans" pitchFamily="2" charset="0"/>
              <a:ea typeface="Open Sans" pitchFamily="2" charset="0"/>
              <a:cs typeface="Open Sans" pitchFamily="2" charset="0"/>
            </a:rPr>
            <a:t> par Objectif </a:t>
          </a:r>
          <a:r>
            <a:rPr lang="en-US" sz="1800" b="0" kern="1200" dirty="0" err="1">
              <a:latin typeface="Open Sans" pitchFamily="2" charset="0"/>
              <a:ea typeface="Open Sans" pitchFamily="2" charset="0"/>
              <a:cs typeface="Open Sans" pitchFamily="2" charset="0"/>
            </a:rPr>
            <a:t>Spécifique</a:t>
          </a:r>
          <a:r>
            <a:rPr lang="en-US" sz="1800" b="0" kern="1200" dirty="0">
              <a:latin typeface="Open Sans" pitchFamily="2" charset="0"/>
              <a:ea typeface="Open Sans" pitchFamily="2" charset="0"/>
              <a:cs typeface="Open Sans" pitchFamily="2" charset="0"/>
            </a:rPr>
            <a:t> = total des fonds de </a:t>
          </a:r>
          <a:r>
            <a:rPr lang="en-US" sz="1800" b="0" kern="1200" dirty="0" err="1">
              <a:latin typeface="Open Sans" pitchFamily="2" charset="0"/>
              <a:ea typeface="Open Sans" pitchFamily="2" charset="0"/>
              <a:cs typeface="Open Sans" pitchFamily="2" charset="0"/>
            </a:rPr>
            <a:t>l’UE</a:t>
          </a:r>
          <a:r>
            <a:rPr lang="en-US" sz="1800" b="0" kern="1200" dirty="0">
              <a:latin typeface="Open Sans" pitchFamily="2" charset="0"/>
              <a:ea typeface="Open Sans" pitchFamily="2" charset="0"/>
              <a:cs typeface="Open Sans" pitchFamily="2" charset="0"/>
            </a:rPr>
            <a:t> correspond au double du </a:t>
          </a:r>
          <a:r>
            <a:rPr lang="en-US" sz="1800" b="0" kern="1200" dirty="0" err="1">
              <a:latin typeface="Open Sans" pitchFamily="2" charset="0"/>
              <a:ea typeface="Open Sans" pitchFamily="2" charset="0"/>
              <a:cs typeface="Open Sans" pitchFamily="2" charset="0"/>
            </a:rPr>
            <a:t>montant</a:t>
          </a:r>
          <a:r>
            <a:rPr lang="en-US" sz="1800" b="0" kern="1200" dirty="0">
              <a:latin typeface="Open Sans" pitchFamily="2" charset="0"/>
              <a:ea typeface="Open Sans" pitchFamily="2" charset="0"/>
              <a:cs typeface="Open Sans" pitchFamily="2" charset="0"/>
            </a:rPr>
            <a:t> disponible </a:t>
          </a:r>
          <a:r>
            <a:rPr lang="en-US" sz="1800" b="0" kern="1200" dirty="0" err="1">
              <a:latin typeface="Open Sans" pitchFamily="2" charset="0"/>
              <a:ea typeface="Open Sans" pitchFamily="2" charset="0"/>
              <a:cs typeface="Open Sans" pitchFamily="2" charset="0"/>
            </a:rPr>
            <a:t>seront</a:t>
          </a:r>
          <a:r>
            <a:rPr lang="en-US" sz="1800" b="0" kern="1200" dirty="0">
              <a:latin typeface="Open Sans" pitchFamily="2" charset="0"/>
              <a:ea typeface="Open Sans" pitchFamily="2" charset="0"/>
              <a:cs typeface="Open Sans" pitchFamily="2" charset="0"/>
            </a:rPr>
            <a:t> </a:t>
          </a:r>
          <a:r>
            <a:rPr lang="en-US" sz="1800" b="0" kern="1200" dirty="0" err="1">
              <a:latin typeface="Open Sans" pitchFamily="2" charset="0"/>
              <a:ea typeface="Open Sans" pitchFamily="2" charset="0"/>
              <a:cs typeface="Open Sans" pitchFamily="2" charset="0"/>
            </a:rPr>
            <a:t>admies</a:t>
          </a:r>
          <a:r>
            <a:rPr lang="en-US" sz="1800" b="0" kern="1200" dirty="0">
              <a:latin typeface="Open Sans" pitchFamily="2" charset="0"/>
              <a:ea typeface="Open Sans" pitchFamily="2" charset="0"/>
              <a:cs typeface="Open Sans" pitchFamily="2" charset="0"/>
            </a:rPr>
            <a:t> à </a:t>
          </a:r>
          <a:r>
            <a:rPr lang="en-US" sz="1800" b="0" kern="1200" dirty="0" err="1">
              <a:latin typeface="Open Sans" pitchFamily="2" charset="0"/>
              <a:ea typeface="Open Sans" pitchFamily="2" charset="0"/>
              <a:cs typeface="Open Sans" pitchFamily="2" charset="0"/>
            </a:rPr>
            <a:t>l´ETAPE</a:t>
          </a:r>
          <a:r>
            <a:rPr lang="en-US" sz="1800" b="0" kern="1200" dirty="0">
              <a:latin typeface="Open Sans" pitchFamily="2" charset="0"/>
              <a:ea typeface="Open Sans" pitchFamily="2" charset="0"/>
              <a:cs typeface="Open Sans" pitchFamily="2" charset="0"/>
            </a:rPr>
            <a:t> 2</a:t>
          </a:r>
          <a:endParaRPr lang="it-IT" sz="1800" b="0" kern="1200" dirty="0">
            <a:latin typeface="Open Sans" pitchFamily="2" charset="0"/>
            <a:ea typeface="Open Sans" pitchFamily="2" charset="0"/>
            <a:cs typeface="Open Sans" pitchFamily="2" charset="0"/>
          </a:endParaRPr>
        </a:p>
      </dsp:txBody>
      <dsp:txXfrm>
        <a:off x="980328" y="1562404"/>
        <a:ext cx="8782503" cy="2154188"/>
      </dsp:txXfrm>
    </dsp:sp>
    <dsp:sp modelId="{724D7714-0AA6-4A95-9C7E-39428200CE5A}">
      <dsp:nvSpPr>
        <dsp:cNvPr id="0" name=""/>
        <dsp:cNvSpPr/>
      </dsp:nvSpPr>
      <dsp:spPr>
        <a:xfrm>
          <a:off x="1798480" y="3666053"/>
          <a:ext cx="10905170" cy="1977941"/>
        </a:xfrm>
        <a:prstGeom prst="roundRect">
          <a:avLst>
            <a:gd name="adj" fmla="val 10000"/>
          </a:avLst>
        </a:prstGeom>
        <a:solidFill>
          <a:schemeClr val="accent4">
            <a:hueOff val="-6308522"/>
            <a:satOff val="9521"/>
            <a:lumOff val="771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ts val="0"/>
            </a:spcAft>
            <a:buNone/>
          </a:pPr>
          <a:r>
            <a:rPr lang="it-IT" sz="2400" b="1" kern="1200" dirty="0">
              <a:latin typeface="Open Sans" pitchFamily="2" charset="0"/>
              <a:ea typeface="Open Sans" pitchFamily="2" charset="0"/>
              <a:cs typeface="Open Sans" pitchFamily="2" charset="0"/>
            </a:rPr>
            <a:t>3. Evaluation stratégique</a:t>
          </a:r>
        </a:p>
        <a:p>
          <a:pPr marL="228600" lvl="1" indent="-228600" algn="l" defTabSz="889000">
            <a:lnSpc>
              <a:spcPct val="90000"/>
            </a:lnSpc>
            <a:spcBef>
              <a:spcPct val="0"/>
            </a:spcBef>
            <a:spcAft>
              <a:spcPct val="15000"/>
            </a:spcAft>
            <a:buChar char="•"/>
          </a:pPr>
          <a:r>
            <a:rPr lang="en-BZ" sz="2000" kern="1200" noProof="0" dirty="0">
              <a:latin typeface="Open Sans" pitchFamily="2" charset="0"/>
              <a:ea typeface="Open Sans" pitchFamily="2" charset="0"/>
              <a:cs typeface="Open Sans" pitchFamily="2" charset="0"/>
            </a:rPr>
            <a:t>Deux members du </a:t>
          </a:r>
          <a:r>
            <a:rPr lang="en-BZ" sz="2000" kern="1200" noProof="0" dirty="0" err="1">
              <a:latin typeface="Open Sans" pitchFamily="2" charset="0"/>
              <a:ea typeface="Open Sans" pitchFamily="2" charset="0"/>
              <a:cs typeface="Open Sans" pitchFamily="2" charset="0"/>
            </a:rPr>
            <a:t>Comité</a:t>
          </a:r>
          <a:r>
            <a:rPr lang="en-BZ" sz="2000" kern="1200" noProof="0" dirty="0">
              <a:latin typeface="Open Sans" pitchFamily="2" charset="0"/>
              <a:ea typeface="Open Sans" pitchFamily="2" charset="0"/>
              <a:cs typeface="Open Sans" pitchFamily="2" charset="0"/>
            </a:rPr>
            <a:t> </a:t>
          </a:r>
          <a:r>
            <a:rPr lang="en-BZ" sz="2000" kern="1200" noProof="0" dirty="0" err="1">
              <a:latin typeface="Open Sans" pitchFamily="2" charset="0"/>
              <a:ea typeface="Open Sans" pitchFamily="2" charset="0"/>
              <a:cs typeface="Open Sans" pitchFamily="2" charset="0"/>
            </a:rPr>
            <a:t>d´Evaluation</a:t>
          </a:r>
          <a:r>
            <a:rPr lang="en-BZ" sz="2000" kern="1200" noProof="0" dirty="0">
              <a:latin typeface="Open Sans" pitchFamily="2" charset="0"/>
              <a:ea typeface="Open Sans" pitchFamily="2" charset="0"/>
              <a:cs typeface="Open Sans" pitchFamily="2" charset="0"/>
            </a:rPr>
            <a:t> </a:t>
          </a:r>
          <a:r>
            <a:rPr lang="en-BZ" sz="2000" kern="1200" noProof="0" dirty="0" err="1">
              <a:latin typeface="Open Sans" pitchFamily="2" charset="0"/>
              <a:ea typeface="Open Sans" pitchFamily="2" charset="0"/>
              <a:cs typeface="Open Sans" pitchFamily="2" charset="0"/>
            </a:rPr>
            <a:t>évalue</a:t>
          </a:r>
          <a:r>
            <a:rPr lang="en-BZ" sz="2000" kern="1200" noProof="0" dirty="0">
              <a:latin typeface="Open Sans" pitchFamily="2" charset="0"/>
              <a:ea typeface="Open Sans" pitchFamily="2" charset="0"/>
              <a:cs typeface="Open Sans" pitchFamily="2" charset="0"/>
            </a:rPr>
            <a:t> </a:t>
          </a:r>
          <a:r>
            <a:rPr lang="en-BZ" sz="2000" kern="1200" noProof="0" dirty="0" err="1">
              <a:latin typeface="Open Sans" pitchFamily="2" charset="0"/>
              <a:ea typeface="Open Sans" pitchFamily="2" charset="0"/>
              <a:cs typeface="Open Sans" pitchFamily="2" charset="0"/>
            </a:rPr>
            <a:t>chaque</a:t>
          </a:r>
          <a:r>
            <a:rPr lang="en-BZ" sz="2000" kern="1200" noProof="0" dirty="0">
              <a:latin typeface="Open Sans" pitchFamily="2" charset="0"/>
              <a:ea typeface="Open Sans" pitchFamily="2" charset="0"/>
              <a:cs typeface="Open Sans" pitchFamily="2" charset="0"/>
            </a:rPr>
            <a:t> proposition</a:t>
          </a:r>
        </a:p>
        <a:p>
          <a:pPr marL="228600" lvl="1" indent="-228600" algn="l" defTabSz="889000">
            <a:lnSpc>
              <a:spcPct val="90000"/>
            </a:lnSpc>
            <a:spcBef>
              <a:spcPct val="0"/>
            </a:spcBef>
            <a:spcAft>
              <a:spcPct val="15000"/>
            </a:spcAft>
            <a:buChar char="•"/>
          </a:pPr>
          <a:r>
            <a:rPr lang="en-BZ" sz="2000" b="1" kern="1200" noProof="0" dirty="0">
              <a:latin typeface="Open Sans" pitchFamily="2" charset="0"/>
              <a:ea typeface="Open Sans" pitchFamily="2" charset="0"/>
              <a:cs typeface="Open Sans" pitchFamily="2" charset="0"/>
            </a:rPr>
            <a:t>12 points max. </a:t>
          </a:r>
          <a:r>
            <a:rPr lang="en-BZ" sz="2000" kern="1200" noProof="0" dirty="0">
              <a:latin typeface="Open Sans" pitchFamily="2" charset="0"/>
              <a:ea typeface="Open Sans" pitchFamily="2" charset="0"/>
              <a:cs typeface="Open Sans" pitchFamily="2" charset="0"/>
            </a:rPr>
            <a:t>(3 </a:t>
          </a:r>
          <a:r>
            <a:rPr lang="en-BZ" sz="2000" kern="1200" noProof="0" dirty="0" err="1">
              <a:latin typeface="Open Sans" pitchFamily="2" charset="0"/>
              <a:ea typeface="Open Sans" pitchFamily="2" charset="0"/>
              <a:cs typeface="Open Sans" pitchFamily="2" charset="0"/>
            </a:rPr>
            <a:t>critères</a:t>
          </a:r>
          <a:r>
            <a:rPr lang="en-BZ" sz="2000" kern="1200" noProof="0" dirty="0">
              <a:latin typeface="Open Sans" pitchFamily="2" charset="0"/>
              <a:ea typeface="Open Sans" pitchFamily="2" charset="0"/>
              <a:cs typeface="Open Sans" pitchFamily="2" charset="0"/>
            </a:rPr>
            <a:t> de la PERTINENCE: ‘</a:t>
          </a:r>
          <a:r>
            <a:rPr lang="en-BZ" sz="2000" kern="1200" noProof="0" dirty="0" err="1">
              <a:latin typeface="Open Sans" pitchFamily="2" charset="0"/>
              <a:ea typeface="Open Sans" pitchFamily="2" charset="0"/>
              <a:cs typeface="Open Sans" pitchFamily="2" charset="0"/>
            </a:rPr>
            <a:t>cohérence</a:t>
          </a:r>
          <a:r>
            <a:rPr lang="en-BZ" sz="2000" kern="1200" noProof="0" dirty="0">
              <a:latin typeface="Open Sans" pitchFamily="2" charset="0"/>
              <a:ea typeface="Open Sans" pitchFamily="2" charset="0"/>
              <a:cs typeface="Open Sans" pitchFamily="2" charset="0"/>
            </a:rPr>
            <a:t>’, ‘dimension </a:t>
          </a:r>
          <a:r>
            <a:rPr lang="en-BZ" sz="2000" kern="1200" noProof="0" dirty="0" err="1">
              <a:latin typeface="Open Sans" pitchFamily="2" charset="0"/>
              <a:ea typeface="Open Sans" pitchFamily="2" charset="0"/>
              <a:cs typeface="Open Sans" pitchFamily="2" charset="0"/>
            </a:rPr>
            <a:t>transnationale</a:t>
          </a:r>
          <a:r>
            <a:rPr lang="en-BZ" sz="2000" kern="1200" noProof="0" dirty="0">
              <a:latin typeface="Open Sans" pitchFamily="2" charset="0"/>
              <a:ea typeface="Open Sans" pitchFamily="2" charset="0"/>
              <a:cs typeface="Open Sans" pitchFamily="2" charset="0"/>
            </a:rPr>
            <a:t>’, ‘synergies et </a:t>
          </a:r>
          <a:r>
            <a:rPr lang="en-BZ" sz="2000" kern="1200" noProof="0" dirty="0" err="1">
              <a:latin typeface="Open Sans" pitchFamily="2" charset="0"/>
              <a:ea typeface="Open Sans" pitchFamily="2" charset="0"/>
              <a:cs typeface="Open Sans" pitchFamily="2" charset="0"/>
            </a:rPr>
            <a:t>complementarités</a:t>
          </a:r>
          <a:r>
            <a:rPr lang="en-BZ" sz="2000" kern="1200" noProof="0" dirty="0">
              <a:latin typeface="Open Sans" pitchFamily="2" charset="0"/>
              <a:ea typeface="Open Sans" pitchFamily="2" charset="0"/>
              <a:cs typeface="Open Sans" pitchFamily="2" charset="0"/>
            </a:rPr>
            <a:t>’)</a:t>
          </a:r>
        </a:p>
      </dsp:txBody>
      <dsp:txXfrm>
        <a:off x="1856412" y="3723985"/>
        <a:ext cx="8814311" cy="1862077"/>
      </dsp:txXfrm>
    </dsp:sp>
    <dsp:sp modelId="{1FC54726-878D-4BF1-8147-73DE43B9A1DE}">
      <dsp:nvSpPr>
        <dsp:cNvPr id="0" name=""/>
        <dsp:cNvSpPr/>
      </dsp:nvSpPr>
      <dsp:spPr>
        <a:xfrm>
          <a:off x="2726292" y="5436992"/>
          <a:ext cx="10905170" cy="2225512"/>
        </a:xfrm>
        <a:prstGeom prst="roundRect">
          <a:avLst>
            <a:gd name="adj" fmla="val 10000"/>
          </a:avLst>
        </a:prstGeom>
        <a:solidFill>
          <a:schemeClr val="accent4">
            <a:hueOff val="-9462783"/>
            <a:satOff val="14282"/>
            <a:lumOff val="1157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ts val="0"/>
            </a:spcAft>
            <a:buNone/>
          </a:pPr>
          <a:r>
            <a:rPr lang="it-IT" sz="2400" b="1" kern="1200" dirty="0">
              <a:latin typeface="Open Sans" pitchFamily="2" charset="0"/>
              <a:ea typeface="Open Sans" pitchFamily="2" charset="0"/>
              <a:cs typeface="Open Sans" pitchFamily="2" charset="0"/>
            </a:rPr>
            <a:t>4. Vérification d´éligibilité</a:t>
          </a:r>
        </a:p>
        <a:p>
          <a:pPr marL="228600" lvl="1" indent="-228600" algn="l" defTabSz="889000">
            <a:lnSpc>
              <a:spcPct val="90000"/>
            </a:lnSpc>
            <a:spcBef>
              <a:spcPct val="0"/>
            </a:spcBef>
            <a:spcAft>
              <a:spcPct val="15000"/>
            </a:spcAft>
            <a:buChar char="•"/>
          </a:pPr>
          <a:r>
            <a:rPr lang="en-BZ" sz="2000" kern="1200" noProof="0" dirty="0" err="1">
              <a:latin typeface="Open Sans" pitchFamily="2" charset="0"/>
              <a:ea typeface="Open Sans" pitchFamily="2" charset="0"/>
              <a:cs typeface="Open Sans" pitchFamily="2" charset="0"/>
            </a:rPr>
            <a:t>Réalisée</a:t>
          </a:r>
          <a:r>
            <a:rPr lang="en-BZ" sz="2000" kern="1200" noProof="0" dirty="0">
              <a:latin typeface="Open Sans" pitchFamily="2" charset="0"/>
              <a:ea typeface="Open Sans" pitchFamily="2" charset="0"/>
              <a:cs typeface="Open Sans" pitchFamily="2" charset="0"/>
            </a:rPr>
            <a:t> par les </a:t>
          </a:r>
          <a:r>
            <a:rPr lang="en-BZ" sz="2000" kern="1200" noProof="0" dirty="0" err="1">
              <a:latin typeface="Open Sans" pitchFamily="2" charset="0"/>
              <a:ea typeface="Open Sans" pitchFamily="2" charset="0"/>
              <a:cs typeface="Open Sans" pitchFamily="2" charset="0"/>
            </a:rPr>
            <a:t>évaluateurs</a:t>
          </a:r>
          <a:r>
            <a:rPr lang="en-BZ" sz="2000" kern="1200" noProof="0" dirty="0">
              <a:latin typeface="Open Sans" pitchFamily="2" charset="0"/>
              <a:ea typeface="Open Sans" pitchFamily="2" charset="0"/>
              <a:cs typeface="Open Sans" pitchFamily="2" charset="0"/>
            </a:rPr>
            <a:t> internes et  </a:t>
          </a:r>
          <a:r>
            <a:rPr lang="en-BZ" sz="2000" kern="1200" noProof="0" dirty="0" err="1">
              <a:latin typeface="Open Sans" pitchFamily="2" charset="0"/>
              <a:ea typeface="Open Sans" pitchFamily="2" charset="0"/>
              <a:cs typeface="Open Sans" pitchFamily="2" charset="0"/>
            </a:rPr>
            <a:t>basée</a:t>
          </a:r>
          <a:r>
            <a:rPr lang="en-BZ" sz="2000" kern="1200" noProof="0" dirty="0">
              <a:latin typeface="Open Sans" pitchFamily="2" charset="0"/>
              <a:ea typeface="Open Sans" pitchFamily="2" charset="0"/>
              <a:cs typeface="Open Sans" pitchFamily="2" charset="0"/>
            </a:rPr>
            <a:t> sur les pieces </a:t>
          </a:r>
          <a:r>
            <a:rPr lang="en-BZ" sz="2000" kern="1200" noProof="0" dirty="0" err="1">
              <a:latin typeface="Open Sans" pitchFamily="2" charset="0"/>
              <a:ea typeface="Open Sans" pitchFamily="2" charset="0"/>
              <a:cs typeface="Open Sans" pitchFamily="2" charset="0"/>
            </a:rPr>
            <a:t>justificatives</a:t>
          </a:r>
          <a:r>
            <a:rPr lang="en-BZ" sz="2000" kern="1200" noProof="0" dirty="0">
              <a:latin typeface="Open Sans" pitchFamily="2" charset="0"/>
              <a:ea typeface="Open Sans" pitchFamily="2" charset="0"/>
              <a:cs typeface="Open Sans" pitchFamily="2" charset="0"/>
            </a:rPr>
            <a:t> </a:t>
          </a:r>
          <a:r>
            <a:rPr lang="en-BZ" sz="2000" kern="1200" noProof="0" dirty="0" err="1">
              <a:latin typeface="Open Sans" pitchFamily="2" charset="0"/>
              <a:ea typeface="Open Sans" pitchFamily="2" charset="0"/>
              <a:cs typeface="Open Sans" pitchFamily="2" charset="0"/>
            </a:rPr>
            <a:t>soumises</a:t>
          </a:r>
          <a:endParaRPr lang="it-IT" sz="2000" kern="1200" dirty="0">
            <a:latin typeface="Open Sans" pitchFamily="2" charset="0"/>
            <a:ea typeface="Open Sans" pitchFamily="2" charset="0"/>
            <a:cs typeface="Open Sans" pitchFamily="2" charset="0"/>
          </a:endParaRPr>
        </a:p>
        <a:p>
          <a:pPr marL="228600" lvl="1" indent="-228600" algn="l" defTabSz="889000">
            <a:lnSpc>
              <a:spcPct val="90000"/>
            </a:lnSpc>
            <a:spcBef>
              <a:spcPct val="0"/>
            </a:spcBef>
            <a:spcAft>
              <a:spcPct val="15000"/>
            </a:spcAft>
            <a:buChar char="•"/>
          </a:pPr>
          <a:r>
            <a:rPr lang="fr-BE" sz="2000" kern="1200" noProof="0" dirty="0">
              <a:latin typeface="Open Sans" pitchFamily="2" charset="0"/>
              <a:ea typeface="Open Sans" pitchFamily="2" charset="0"/>
              <a:cs typeface="Open Sans" pitchFamily="2" charset="0"/>
            </a:rPr>
            <a:t>Inclut l’évaluation environnementale et la conformité avec les aides d’état (le cas échéant)</a:t>
          </a:r>
          <a:endParaRPr lang="it-IT" sz="2000" kern="1200" dirty="0">
            <a:latin typeface="Open Sans" pitchFamily="2" charset="0"/>
            <a:ea typeface="Open Sans" pitchFamily="2" charset="0"/>
            <a:cs typeface="Open Sans" pitchFamily="2" charset="0"/>
          </a:endParaRPr>
        </a:p>
      </dsp:txBody>
      <dsp:txXfrm>
        <a:off x="2791475" y="5502175"/>
        <a:ext cx="8786177" cy="2095146"/>
      </dsp:txXfrm>
    </dsp:sp>
    <dsp:sp modelId="{0E0A6942-EB4D-4481-BD0C-A2903F0C0CE0}">
      <dsp:nvSpPr>
        <dsp:cNvPr id="0" name=""/>
        <dsp:cNvSpPr/>
      </dsp:nvSpPr>
      <dsp:spPr>
        <a:xfrm>
          <a:off x="9829851" y="1124277"/>
          <a:ext cx="1075318" cy="1075318"/>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it-IT" sz="3600" kern="1200"/>
        </a:p>
      </dsp:txBody>
      <dsp:txXfrm>
        <a:off x="10071798" y="1124277"/>
        <a:ext cx="591424" cy="809177"/>
      </dsp:txXfrm>
    </dsp:sp>
    <dsp:sp modelId="{425C0122-D826-4AFC-BC38-53F19FAFA83F}">
      <dsp:nvSpPr>
        <dsp:cNvPr id="0" name=""/>
        <dsp:cNvSpPr/>
      </dsp:nvSpPr>
      <dsp:spPr>
        <a:xfrm>
          <a:off x="10743159" y="3079402"/>
          <a:ext cx="1075318" cy="1075318"/>
        </a:xfrm>
        <a:prstGeom prst="downArrow">
          <a:avLst>
            <a:gd name="adj1" fmla="val 55000"/>
            <a:gd name="adj2" fmla="val 45000"/>
          </a:avLst>
        </a:prstGeom>
        <a:solidFill>
          <a:schemeClr val="accent4">
            <a:tint val="40000"/>
            <a:alpha val="90000"/>
            <a:hueOff val="-5430937"/>
            <a:satOff val="33232"/>
            <a:lumOff val="2478"/>
            <a:alphaOff val="0"/>
          </a:schemeClr>
        </a:solidFill>
        <a:ln w="12700" cap="flat" cmpd="sng" algn="ctr">
          <a:solidFill>
            <a:schemeClr val="accent4">
              <a:tint val="40000"/>
              <a:alpha val="90000"/>
              <a:hueOff val="-5430937"/>
              <a:satOff val="33232"/>
              <a:lumOff val="247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it-IT" sz="3600" kern="1200"/>
        </a:p>
      </dsp:txBody>
      <dsp:txXfrm>
        <a:off x="10985106" y="3079402"/>
        <a:ext cx="591424" cy="809177"/>
      </dsp:txXfrm>
    </dsp:sp>
    <dsp:sp modelId="{8E27815D-DB1C-4965-B6B4-2C15146E7557}">
      <dsp:nvSpPr>
        <dsp:cNvPr id="0" name=""/>
        <dsp:cNvSpPr/>
      </dsp:nvSpPr>
      <dsp:spPr>
        <a:xfrm>
          <a:off x="11642836" y="5034526"/>
          <a:ext cx="1075318" cy="1075318"/>
        </a:xfrm>
        <a:prstGeom prst="downArrow">
          <a:avLst>
            <a:gd name="adj1" fmla="val 55000"/>
            <a:gd name="adj2" fmla="val 45000"/>
          </a:avLst>
        </a:prstGeom>
        <a:solidFill>
          <a:schemeClr val="accent4">
            <a:tint val="40000"/>
            <a:alpha val="90000"/>
            <a:hueOff val="-10861873"/>
            <a:satOff val="66464"/>
            <a:lumOff val="4956"/>
            <a:alphaOff val="0"/>
          </a:schemeClr>
        </a:solidFill>
        <a:ln w="12700" cap="flat" cmpd="sng" algn="ctr">
          <a:solidFill>
            <a:schemeClr val="accent4">
              <a:tint val="40000"/>
              <a:alpha val="90000"/>
              <a:hueOff val="-10861873"/>
              <a:satOff val="66464"/>
              <a:lumOff val="495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it-IT" sz="3600" kern="1200"/>
        </a:p>
      </dsp:txBody>
      <dsp:txXfrm>
        <a:off x="11884783" y="5034526"/>
        <a:ext cx="591424" cy="8091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94A275-13A5-4FBE-BF9A-B978DDBEFA28}">
      <dsp:nvSpPr>
        <dsp:cNvPr id="0" name=""/>
        <dsp:cNvSpPr/>
      </dsp:nvSpPr>
      <dsp:spPr>
        <a:xfrm rot="5400000">
          <a:off x="5409400" y="-1858572"/>
          <a:ext cx="1800890" cy="5518034"/>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t" anchorCtr="0">
          <a:noAutofit/>
        </a:bodyPr>
        <a:lstStyle/>
        <a:p>
          <a:pPr marL="171450" lvl="1" indent="-171450" algn="l" defTabSz="800100">
            <a:lnSpc>
              <a:spcPct val="90000"/>
            </a:lnSpc>
            <a:spcBef>
              <a:spcPct val="0"/>
            </a:spcBef>
            <a:spcAft>
              <a:spcPct val="15000"/>
            </a:spcAft>
            <a:buChar char="•"/>
          </a:pPr>
          <a:r>
            <a:rPr lang="fr-FR" sz="1800" kern="1200" dirty="0">
              <a:latin typeface="Open Sans" panose="020B0606030504020204" pitchFamily="34" charset="0"/>
              <a:ea typeface="Open Sans" panose="020B0606030504020204" pitchFamily="34" charset="0"/>
              <a:cs typeface="Open Sans" panose="020B0606030504020204" pitchFamily="34" charset="0"/>
            </a:rPr>
            <a:t>La proposition aborde </a:t>
          </a:r>
          <a:r>
            <a:rPr lang="fr-FR" sz="1800" b="1" kern="1200" dirty="0">
              <a:latin typeface="Open Sans" panose="020B0606030504020204" pitchFamily="34" charset="0"/>
              <a:ea typeface="Open Sans" panose="020B0606030504020204" pitchFamily="34" charset="0"/>
              <a:cs typeface="Open Sans" panose="020B0606030504020204" pitchFamily="34" charset="0"/>
            </a:rPr>
            <a:t>avec succès </a:t>
          </a:r>
          <a:r>
            <a:rPr lang="fr-FR" sz="1800" b="1" u="sng" kern="1200" dirty="0">
              <a:latin typeface="Open Sans" panose="020B0606030504020204" pitchFamily="34" charset="0"/>
              <a:ea typeface="Open Sans" panose="020B0606030504020204" pitchFamily="34" charset="0"/>
              <a:cs typeface="Open Sans" panose="020B0606030504020204" pitchFamily="34" charset="0"/>
            </a:rPr>
            <a:t>tous</a:t>
          </a:r>
          <a:r>
            <a:rPr lang="fr-FR" sz="1800" b="1" kern="1200" dirty="0">
              <a:latin typeface="Open Sans" panose="020B0606030504020204" pitchFamily="34" charset="0"/>
              <a:ea typeface="Open Sans" panose="020B0606030504020204" pitchFamily="34" charset="0"/>
              <a:cs typeface="Open Sans" panose="020B0606030504020204" pitchFamily="34" charset="0"/>
            </a:rPr>
            <a:t> les aspects </a:t>
          </a:r>
          <a:r>
            <a:rPr lang="fr-FR" sz="1800" kern="1200" dirty="0">
              <a:latin typeface="Open Sans" panose="020B0606030504020204" pitchFamily="34" charset="0"/>
              <a:ea typeface="Open Sans" panose="020B0606030504020204" pitchFamily="34" charset="0"/>
              <a:cs typeface="Open Sans" panose="020B0606030504020204" pitchFamily="34" charset="0"/>
            </a:rPr>
            <a:t>pertinents du critère. </a:t>
          </a:r>
          <a:endParaRPr lang="en-US" sz="1800" kern="1200" dirty="0">
            <a:latin typeface="Open Sans" panose="020B0606030504020204" pitchFamily="34" charset="0"/>
            <a:ea typeface="Open Sans" panose="020B0606030504020204" pitchFamily="34" charset="0"/>
            <a:cs typeface="Open Sans" panose="020B0606030504020204" pitchFamily="34" charset="0"/>
          </a:endParaRPr>
        </a:p>
        <a:p>
          <a:pPr marL="171450" lvl="1" indent="-171450" algn="l" defTabSz="800100">
            <a:lnSpc>
              <a:spcPct val="100000"/>
            </a:lnSpc>
            <a:spcBef>
              <a:spcPct val="0"/>
            </a:spcBef>
            <a:spcAft>
              <a:spcPct val="15000"/>
            </a:spcAft>
            <a:buChar char="•"/>
          </a:pPr>
          <a:r>
            <a:rPr lang="fr-FR" sz="1800" kern="1200" dirty="0">
              <a:latin typeface="Open Sans" panose="020B0606030504020204" pitchFamily="34" charset="0"/>
              <a:ea typeface="Open Sans" panose="020B0606030504020204" pitchFamily="34" charset="0"/>
              <a:cs typeface="Open Sans" panose="020B0606030504020204" pitchFamily="34" charset="0"/>
            </a:rPr>
            <a:t>Les éventuelles lacunes sont considérées comme mineures.</a:t>
          </a:r>
          <a:endParaRPr lang="en-US" sz="18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3550828" y="87912"/>
        <a:ext cx="5430122" cy="1625066"/>
      </dsp:txXfrm>
    </dsp:sp>
    <dsp:sp modelId="{0F1DBCFD-2F78-4F20-84FC-2218A75302F9}">
      <dsp:nvSpPr>
        <dsp:cNvPr id="0" name=""/>
        <dsp:cNvSpPr/>
      </dsp:nvSpPr>
      <dsp:spPr>
        <a:xfrm>
          <a:off x="41" y="144066"/>
          <a:ext cx="3550786" cy="151941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410" tIns="116205" rIns="232410" bIns="116205" numCol="1" spcCol="1270" anchor="ctr" anchorCtr="0">
          <a:noAutofit/>
        </a:bodyPr>
        <a:lstStyle/>
        <a:p>
          <a:pPr marL="0" lvl="0" indent="0" algn="ctr" defTabSz="2711450">
            <a:lnSpc>
              <a:spcPct val="90000"/>
            </a:lnSpc>
            <a:spcBef>
              <a:spcPct val="0"/>
            </a:spcBef>
            <a:spcAft>
              <a:spcPct val="35000"/>
            </a:spcAft>
            <a:buNone/>
          </a:pPr>
          <a:r>
            <a:rPr lang="en-US" sz="6100" kern="1200" dirty="0"/>
            <a:t>4</a:t>
          </a:r>
        </a:p>
      </dsp:txBody>
      <dsp:txXfrm>
        <a:off x="74213" y="218238"/>
        <a:ext cx="3402442" cy="1371073"/>
      </dsp:txXfrm>
    </dsp:sp>
    <dsp:sp modelId="{DE5A8E51-6483-46C9-84FF-F410B0716A38}">
      <dsp:nvSpPr>
        <dsp:cNvPr id="0" name=""/>
        <dsp:cNvSpPr/>
      </dsp:nvSpPr>
      <dsp:spPr>
        <a:xfrm rot="5400000">
          <a:off x="5369544" y="-219662"/>
          <a:ext cx="1565567" cy="5798430"/>
        </a:xfrm>
        <a:prstGeom prst="round2SameRect">
          <a:avLst/>
        </a:prstGeom>
        <a:solidFill>
          <a:schemeClr val="accent2">
            <a:tint val="40000"/>
            <a:alpha val="90000"/>
            <a:hueOff val="-3342003"/>
            <a:satOff val="6042"/>
            <a:lumOff val="1016"/>
            <a:alphaOff val="0"/>
          </a:schemeClr>
        </a:solidFill>
        <a:ln w="12700" cap="flat" cmpd="sng" algn="ctr">
          <a:solidFill>
            <a:schemeClr val="accent2">
              <a:tint val="40000"/>
              <a:alpha val="90000"/>
              <a:hueOff val="-3342003"/>
              <a:satOff val="6042"/>
              <a:lumOff val="101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fr-FR" sz="1800" kern="1200" dirty="0">
              <a:latin typeface="Open Sans" panose="020B0606030504020204" pitchFamily="34" charset="0"/>
              <a:ea typeface="Open Sans" panose="020B0606030504020204" pitchFamily="34" charset="0"/>
              <a:cs typeface="Open Sans" panose="020B0606030504020204" pitchFamily="34" charset="0"/>
            </a:rPr>
            <a:t>La proposition répond </a:t>
          </a:r>
          <a:r>
            <a:rPr lang="fr-FR" sz="1800" b="1" kern="1200" dirty="0">
              <a:latin typeface="Open Sans" panose="020B0606030504020204" pitchFamily="34" charset="0"/>
              <a:ea typeface="Open Sans" panose="020B0606030504020204" pitchFamily="34" charset="0"/>
              <a:cs typeface="Open Sans" panose="020B0606030504020204" pitchFamily="34" charset="0"/>
            </a:rPr>
            <a:t>très bien </a:t>
          </a:r>
          <a:r>
            <a:rPr lang="fr-FR" sz="1800" kern="1200" dirty="0">
              <a:latin typeface="Open Sans" panose="020B0606030504020204" pitchFamily="34" charset="0"/>
              <a:ea typeface="Open Sans" panose="020B0606030504020204" pitchFamily="34" charset="0"/>
              <a:cs typeface="Open Sans" panose="020B0606030504020204" pitchFamily="34" charset="0"/>
            </a:rPr>
            <a:t>à ce critère, </a:t>
          </a:r>
          <a:r>
            <a:rPr lang="fr-FR" sz="1800" u="sng" kern="1200" dirty="0">
              <a:latin typeface="Open Sans" panose="020B0606030504020204" pitchFamily="34" charset="0"/>
              <a:ea typeface="Open Sans" panose="020B0606030504020204" pitchFamily="34" charset="0"/>
              <a:cs typeface="Open Sans" panose="020B0606030504020204" pitchFamily="34" charset="0"/>
            </a:rPr>
            <a:t>même si </a:t>
          </a:r>
          <a:r>
            <a:rPr lang="fr-FR" sz="1800" b="1" kern="1200" dirty="0">
              <a:latin typeface="Open Sans" panose="020B0606030504020204" pitchFamily="34" charset="0"/>
              <a:ea typeface="Open Sans" panose="020B0606030504020204" pitchFamily="34" charset="0"/>
              <a:cs typeface="Open Sans" panose="020B0606030504020204" pitchFamily="34" charset="0"/>
            </a:rPr>
            <a:t>certaines améliorations sont encore possibles. </a:t>
          </a:r>
          <a:endParaRPr lang="en-US" sz="1800" b="1" kern="1200" dirty="0">
            <a:latin typeface="Open Sans" panose="020B0606030504020204" pitchFamily="34" charset="0"/>
            <a:ea typeface="Open Sans" panose="020B0606030504020204" pitchFamily="34" charset="0"/>
            <a:cs typeface="Open Sans" panose="020B0606030504020204" pitchFamily="34" charset="0"/>
          </a:endParaRPr>
        </a:p>
        <a:p>
          <a:pPr marL="171450" lvl="1" indent="-171450" algn="l" defTabSz="800100">
            <a:lnSpc>
              <a:spcPct val="90000"/>
            </a:lnSpc>
            <a:spcBef>
              <a:spcPct val="0"/>
            </a:spcBef>
            <a:spcAft>
              <a:spcPct val="15000"/>
            </a:spcAft>
            <a:buChar char="•"/>
          </a:pPr>
          <a:r>
            <a:rPr lang="fr-FR" sz="1800" kern="1200" dirty="0">
              <a:latin typeface="Open Sans" panose="020B0606030504020204" pitchFamily="34" charset="0"/>
              <a:ea typeface="Open Sans" panose="020B0606030504020204" pitchFamily="34" charset="0"/>
              <a:cs typeface="Open Sans" panose="020B0606030504020204" pitchFamily="34" charset="0"/>
            </a:rPr>
            <a:t>Les caractéristiques identifiées démontrent une bonne qualité globale.</a:t>
          </a:r>
          <a:endParaRPr lang="en-US" sz="1800" kern="1200" dirty="0">
            <a:latin typeface="Open Sans" panose="020B0606030504020204" pitchFamily="34" charset="0"/>
            <a:ea typeface="Open Sans" panose="020B0606030504020204" pitchFamily="34" charset="0"/>
            <a:cs typeface="Open Sans" panose="020B0606030504020204" pitchFamily="34" charset="0"/>
          </a:endParaRPr>
        </a:p>
        <a:p>
          <a:pPr marL="171450" lvl="1" indent="-171450" algn="l" defTabSz="800100">
            <a:lnSpc>
              <a:spcPct val="90000"/>
            </a:lnSpc>
            <a:spcBef>
              <a:spcPct val="0"/>
            </a:spcBef>
            <a:spcAft>
              <a:spcPct val="15000"/>
            </a:spcAft>
            <a:buChar char="•"/>
          </a:pPr>
          <a:endParaRPr lang="en-US" sz="18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3253113" y="1973194"/>
        <a:ext cx="5722005" cy="1412717"/>
      </dsp:txXfrm>
    </dsp:sp>
    <dsp:sp modelId="{16A323E2-3F1D-49CB-BD65-7729AC0E5637}">
      <dsp:nvSpPr>
        <dsp:cNvPr id="0" name=""/>
        <dsp:cNvSpPr/>
      </dsp:nvSpPr>
      <dsp:spPr>
        <a:xfrm>
          <a:off x="63824" y="1843819"/>
          <a:ext cx="3253071" cy="1629345"/>
        </a:xfrm>
        <a:prstGeom prst="roundRect">
          <a:avLst/>
        </a:prstGeom>
        <a:solidFill>
          <a:schemeClr val="accent2">
            <a:hueOff val="-3420890"/>
            <a:satOff val="-4416"/>
            <a:lumOff val="621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410" tIns="116205" rIns="232410" bIns="116205" numCol="1" spcCol="1270" anchor="ctr" anchorCtr="0">
          <a:noAutofit/>
        </a:bodyPr>
        <a:lstStyle/>
        <a:p>
          <a:pPr marL="0" lvl="0" indent="0" algn="ctr" defTabSz="2711450">
            <a:lnSpc>
              <a:spcPct val="90000"/>
            </a:lnSpc>
            <a:spcBef>
              <a:spcPct val="0"/>
            </a:spcBef>
            <a:spcAft>
              <a:spcPct val="35000"/>
            </a:spcAft>
            <a:buNone/>
          </a:pPr>
          <a:r>
            <a:rPr lang="en-US" sz="6100" kern="1200" dirty="0"/>
            <a:t>3</a:t>
          </a:r>
        </a:p>
      </dsp:txBody>
      <dsp:txXfrm>
        <a:off x="143362" y="1923357"/>
        <a:ext cx="3093995" cy="1470269"/>
      </dsp:txXfrm>
    </dsp:sp>
    <dsp:sp modelId="{B8A2C952-968C-4D43-953A-2D2AB4A1FD8F}">
      <dsp:nvSpPr>
        <dsp:cNvPr id="0" name=""/>
        <dsp:cNvSpPr/>
      </dsp:nvSpPr>
      <dsp:spPr>
        <a:xfrm rot="5400000">
          <a:off x="5328963" y="1487581"/>
          <a:ext cx="1576729" cy="5711338"/>
        </a:xfrm>
        <a:prstGeom prst="round2SameRect">
          <a:avLst/>
        </a:prstGeom>
        <a:solidFill>
          <a:schemeClr val="accent2">
            <a:tint val="40000"/>
            <a:alpha val="90000"/>
            <a:hueOff val="-6684007"/>
            <a:satOff val="12084"/>
            <a:lumOff val="2033"/>
            <a:alphaOff val="0"/>
          </a:schemeClr>
        </a:solidFill>
        <a:ln w="12700" cap="flat" cmpd="sng" algn="ctr">
          <a:solidFill>
            <a:schemeClr val="accent2">
              <a:tint val="40000"/>
              <a:alpha val="90000"/>
              <a:hueOff val="-6684007"/>
              <a:satOff val="12084"/>
              <a:lumOff val="203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fr-FR" sz="1800" kern="1200" dirty="0">
              <a:latin typeface="Open Sans" panose="020B0606030504020204" pitchFamily="34" charset="0"/>
              <a:ea typeface="Open Sans" panose="020B0606030504020204" pitchFamily="34" charset="0"/>
              <a:cs typeface="Open Sans" panose="020B0606030504020204" pitchFamily="34" charset="0"/>
            </a:rPr>
            <a:t>La proposition présente des caractéristiques adéquates en ce qui concerne le critère d'évaluation, même si </a:t>
          </a:r>
          <a:r>
            <a:rPr lang="fr-FR" sz="1800" b="1" kern="1200" dirty="0">
              <a:latin typeface="Open Sans" panose="020B0606030504020204" pitchFamily="34" charset="0"/>
              <a:ea typeface="Open Sans" panose="020B0606030504020204" pitchFamily="34" charset="0"/>
              <a:cs typeface="Open Sans" panose="020B0606030504020204" pitchFamily="34" charset="0"/>
            </a:rPr>
            <a:t>certaines</a:t>
          </a:r>
          <a:r>
            <a:rPr lang="fr-FR" sz="1800" b="1" u="sng" kern="1200" dirty="0">
              <a:latin typeface="Open Sans" panose="020B0606030504020204" pitchFamily="34" charset="0"/>
              <a:ea typeface="Open Sans" panose="020B0606030504020204" pitchFamily="34" charset="0"/>
              <a:cs typeface="Open Sans" panose="020B0606030504020204" pitchFamily="34" charset="0"/>
            </a:rPr>
            <a:t> faiblesses notables </a:t>
          </a:r>
          <a:r>
            <a:rPr lang="fr-FR" sz="1800" b="1" kern="1200" dirty="0">
              <a:latin typeface="Open Sans" panose="020B0606030504020204" pitchFamily="34" charset="0"/>
              <a:ea typeface="Open Sans" panose="020B0606030504020204" pitchFamily="34" charset="0"/>
              <a:cs typeface="Open Sans" panose="020B0606030504020204" pitchFamily="34" charset="0"/>
            </a:rPr>
            <a:t>sont détectées</a:t>
          </a:r>
          <a:r>
            <a:rPr lang="fr-FR" sz="1800" kern="1200" dirty="0">
              <a:latin typeface="Open Sans" panose="020B0606030504020204" pitchFamily="34" charset="0"/>
              <a:ea typeface="Open Sans" panose="020B0606030504020204" pitchFamily="34" charset="0"/>
              <a:cs typeface="Open Sans" panose="020B0606030504020204" pitchFamily="34" charset="0"/>
            </a:rPr>
            <a:t>. </a:t>
          </a:r>
          <a:endParaRPr lang="en-US" sz="1800" kern="1200" dirty="0">
            <a:latin typeface="Open Sans" panose="020B0606030504020204" pitchFamily="34" charset="0"/>
            <a:ea typeface="Open Sans" panose="020B0606030504020204" pitchFamily="34" charset="0"/>
            <a:cs typeface="Open Sans" panose="020B0606030504020204" pitchFamily="34" charset="0"/>
          </a:endParaRPr>
        </a:p>
        <a:p>
          <a:pPr marL="171450" lvl="1" indent="-171450" algn="l" defTabSz="800100">
            <a:lnSpc>
              <a:spcPct val="90000"/>
            </a:lnSpc>
            <a:spcBef>
              <a:spcPct val="0"/>
            </a:spcBef>
            <a:spcAft>
              <a:spcPct val="15000"/>
            </a:spcAft>
            <a:buChar char="•"/>
          </a:pPr>
          <a:r>
            <a:rPr lang="fr-FR" sz="1800" kern="1200" dirty="0">
              <a:latin typeface="Open Sans" panose="020B0606030504020204" pitchFamily="34" charset="0"/>
              <a:ea typeface="Open Sans" panose="020B0606030504020204" pitchFamily="34" charset="0"/>
              <a:cs typeface="Open Sans" panose="020B0606030504020204" pitchFamily="34" charset="0"/>
            </a:rPr>
            <a:t>Des améliorations sont nécessaires.</a:t>
          </a:r>
          <a:endParaRPr lang="en-US" sz="18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3261659" y="3631855"/>
        <a:ext cx="5634368" cy="1422789"/>
      </dsp:txXfrm>
    </dsp:sp>
    <dsp:sp modelId="{95431A1C-01A2-47CD-B810-0E9441EA5C53}">
      <dsp:nvSpPr>
        <dsp:cNvPr id="0" name=""/>
        <dsp:cNvSpPr/>
      </dsp:nvSpPr>
      <dsp:spPr>
        <a:xfrm>
          <a:off x="41" y="3736648"/>
          <a:ext cx="3261617" cy="1213204"/>
        </a:xfrm>
        <a:prstGeom prst="roundRect">
          <a:avLst/>
        </a:prstGeom>
        <a:solidFill>
          <a:schemeClr val="accent2">
            <a:hueOff val="-6841780"/>
            <a:satOff val="-8831"/>
            <a:lumOff val="1241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410" tIns="116205" rIns="232410" bIns="116205" numCol="1" spcCol="1270" anchor="ctr" anchorCtr="0">
          <a:noAutofit/>
        </a:bodyPr>
        <a:lstStyle/>
        <a:p>
          <a:pPr marL="0" lvl="0" indent="0" algn="ctr" defTabSz="2711450">
            <a:lnSpc>
              <a:spcPct val="90000"/>
            </a:lnSpc>
            <a:spcBef>
              <a:spcPct val="0"/>
            </a:spcBef>
            <a:spcAft>
              <a:spcPct val="35000"/>
            </a:spcAft>
            <a:buNone/>
          </a:pPr>
          <a:r>
            <a:rPr lang="en-US" sz="6100" kern="1200" dirty="0"/>
            <a:t>2</a:t>
          </a:r>
        </a:p>
      </dsp:txBody>
      <dsp:txXfrm>
        <a:off x="59265" y="3795872"/>
        <a:ext cx="3143169" cy="1094756"/>
      </dsp:txXfrm>
    </dsp:sp>
    <dsp:sp modelId="{BB278BE6-364F-49AB-96B3-77E2D8F4F141}">
      <dsp:nvSpPr>
        <dsp:cNvPr id="0" name=""/>
        <dsp:cNvSpPr/>
      </dsp:nvSpPr>
      <dsp:spPr>
        <a:xfrm rot="5400000">
          <a:off x="5331307" y="3058861"/>
          <a:ext cx="1602322" cy="5869151"/>
        </a:xfrm>
        <a:prstGeom prst="round2SameRect">
          <a:avLst/>
        </a:prstGeom>
        <a:solidFill>
          <a:schemeClr val="accent2">
            <a:tint val="40000"/>
            <a:alpha val="90000"/>
            <a:hueOff val="-10026010"/>
            <a:satOff val="18126"/>
            <a:lumOff val="3049"/>
            <a:alphaOff val="0"/>
          </a:schemeClr>
        </a:solidFill>
        <a:ln w="12700" cap="flat" cmpd="sng" algn="ctr">
          <a:solidFill>
            <a:schemeClr val="accent2">
              <a:tint val="40000"/>
              <a:alpha val="90000"/>
              <a:hueOff val="-10026010"/>
              <a:satOff val="18126"/>
              <a:lumOff val="304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fr-FR" sz="1800" kern="1200" dirty="0">
              <a:latin typeface="Open Sans" panose="020B0606030504020204" pitchFamily="34" charset="0"/>
              <a:ea typeface="Open Sans" panose="020B0606030504020204" pitchFamily="34" charset="0"/>
              <a:cs typeface="Open Sans" panose="020B0606030504020204" pitchFamily="34" charset="0"/>
            </a:rPr>
            <a:t>La proposition </a:t>
          </a:r>
          <a:r>
            <a:rPr lang="fr-FR" sz="1800" b="1" u="sng" kern="1200" dirty="0">
              <a:latin typeface="Open Sans" panose="020B0606030504020204" pitchFamily="34" charset="0"/>
              <a:ea typeface="Open Sans" panose="020B0606030504020204" pitchFamily="34" charset="0"/>
              <a:cs typeface="Open Sans" panose="020B0606030504020204" pitchFamily="34" charset="0"/>
            </a:rPr>
            <a:t>ne répond pas au critère </a:t>
          </a:r>
          <a:r>
            <a:rPr lang="fr-FR" sz="1800" kern="1200" dirty="0">
              <a:latin typeface="Open Sans" panose="020B0606030504020204" pitchFamily="34" charset="0"/>
              <a:ea typeface="Open Sans" panose="020B0606030504020204" pitchFamily="34" charset="0"/>
              <a:cs typeface="Open Sans" panose="020B0606030504020204" pitchFamily="34" charset="0"/>
            </a:rPr>
            <a:t>objet de l’évaluation.</a:t>
          </a:r>
          <a:endParaRPr lang="en-US" sz="1800" kern="1200" dirty="0">
            <a:latin typeface="Open Sans" panose="020B0606030504020204" pitchFamily="34" charset="0"/>
            <a:ea typeface="Open Sans" panose="020B0606030504020204" pitchFamily="34" charset="0"/>
            <a:cs typeface="Open Sans" panose="020B0606030504020204" pitchFamily="34" charset="0"/>
          </a:endParaRPr>
        </a:p>
        <a:p>
          <a:pPr marL="171450" lvl="1" indent="-171450" algn="l" defTabSz="800100">
            <a:lnSpc>
              <a:spcPct val="90000"/>
            </a:lnSpc>
            <a:spcBef>
              <a:spcPct val="0"/>
            </a:spcBef>
            <a:spcAft>
              <a:spcPct val="15000"/>
            </a:spcAft>
            <a:buChar char="•"/>
          </a:pPr>
          <a:r>
            <a:rPr lang="fr-FR" sz="1800" kern="1200" dirty="0">
              <a:latin typeface="Open Sans" panose="020B0606030504020204" pitchFamily="34" charset="0"/>
              <a:ea typeface="Open Sans" panose="020B0606030504020204" pitchFamily="34" charset="0"/>
              <a:cs typeface="Open Sans" panose="020B0606030504020204" pitchFamily="34" charset="0"/>
            </a:rPr>
            <a:t>Le critère est traité de </a:t>
          </a:r>
          <a:r>
            <a:rPr lang="fr-FR" sz="1800" b="1" kern="1200" dirty="0">
              <a:latin typeface="Open Sans" panose="020B0606030504020204" pitchFamily="34" charset="0"/>
              <a:ea typeface="Open Sans" panose="020B0606030504020204" pitchFamily="34" charset="0"/>
              <a:cs typeface="Open Sans" panose="020B0606030504020204" pitchFamily="34" charset="0"/>
            </a:rPr>
            <a:t>manière inadéquate </a:t>
          </a:r>
          <a:r>
            <a:rPr lang="fr-FR" sz="1800" kern="1200" dirty="0">
              <a:latin typeface="Open Sans" panose="020B0606030504020204" pitchFamily="34" charset="0"/>
              <a:ea typeface="Open Sans" panose="020B0606030504020204" pitchFamily="34" charset="0"/>
              <a:cs typeface="Open Sans" panose="020B0606030504020204" pitchFamily="34" charset="0"/>
            </a:rPr>
            <a:t>ou bien </a:t>
          </a:r>
          <a:r>
            <a:rPr lang="fr-FR" sz="1800" b="1" kern="1200" dirty="0">
              <a:latin typeface="Open Sans" panose="020B0606030504020204" pitchFamily="34" charset="0"/>
              <a:ea typeface="Open Sans" panose="020B0606030504020204" pitchFamily="34" charset="0"/>
              <a:cs typeface="Open Sans" panose="020B0606030504020204" pitchFamily="34" charset="0"/>
            </a:rPr>
            <a:t>de graves faiblesses sont détectées </a:t>
          </a:r>
          <a:r>
            <a:rPr lang="fr-FR" sz="1800" kern="1200" dirty="0">
              <a:latin typeface="Open Sans" panose="020B0606030504020204" pitchFamily="34" charset="0"/>
              <a:ea typeface="Open Sans" panose="020B0606030504020204" pitchFamily="34" charset="0"/>
              <a:cs typeface="Open Sans" panose="020B0606030504020204" pitchFamily="34" charset="0"/>
            </a:rPr>
            <a:t>et sont plus critiques que les points forts existants.</a:t>
          </a:r>
          <a:endParaRPr lang="en-US" sz="18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3197893" y="5270495"/>
        <a:ext cx="5790932" cy="1445884"/>
      </dsp:txXfrm>
    </dsp:sp>
    <dsp:sp modelId="{48CE36AF-B438-4D2A-AD56-CC2AED7A488D}">
      <dsp:nvSpPr>
        <dsp:cNvPr id="0" name=""/>
        <dsp:cNvSpPr/>
      </dsp:nvSpPr>
      <dsp:spPr>
        <a:xfrm>
          <a:off x="41" y="5386834"/>
          <a:ext cx="3197851" cy="1213204"/>
        </a:xfrm>
        <a:prstGeom prst="roundRect">
          <a:avLst/>
        </a:prstGeom>
        <a:solidFill>
          <a:schemeClr val="accent2">
            <a:hueOff val="-10262670"/>
            <a:satOff val="-13247"/>
            <a:lumOff val="1862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410" tIns="116205" rIns="232410" bIns="116205" numCol="1" spcCol="1270" anchor="ctr" anchorCtr="0">
          <a:noAutofit/>
        </a:bodyPr>
        <a:lstStyle/>
        <a:p>
          <a:pPr marL="0" lvl="0" indent="0" algn="ctr" defTabSz="2711450">
            <a:lnSpc>
              <a:spcPct val="90000"/>
            </a:lnSpc>
            <a:spcBef>
              <a:spcPct val="0"/>
            </a:spcBef>
            <a:spcAft>
              <a:spcPct val="35000"/>
            </a:spcAft>
            <a:buNone/>
          </a:pPr>
          <a:r>
            <a:rPr lang="en-US" sz="6100" kern="1200" dirty="0"/>
            <a:t>1</a:t>
          </a:r>
        </a:p>
      </dsp:txBody>
      <dsp:txXfrm>
        <a:off x="59265" y="5446058"/>
        <a:ext cx="3079403" cy="1094756"/>
      </dsp:txXfrm>
    </dsp:sp>
  </dsp:spTree>
</dsp:drawing>
</file>

<file path=ppt/diagrams/layout1.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5T16:51:13.019"/>
    </inkml:context>
    <inkml:brush xml:id="br0">
      <inkml:brushProperty name="width" value="0.05" units="cm"/>
      <inkml:brushProperty name="height" value="0.05" units="cm"/>
      <inkml:brushProperty name="color" value="#E71224"/>
    </inkml:brush>
  </inkml:definitions>
  <inkml:trace contextRef="#ctx0" brushRef="#br0">0 1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5T16:51:56.306"/>
    </inkml:context>
    <inkml:brush xml:id="br0">
      <inkml:brushProperty name="width" value="0.05" units="cm"/>
      <inkml:brushProperty name="height" value="0.05" units="cm"/>
      <inkml:brushProperty name="color" value="#E71224"/>
    </inkml:brush>
  </inkml:definitions>
  <inkml:trace contextRef="#ctx0" brushRef="#br0">0 1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5T16:52:23.835"/>
    </inkml:context>
    <inkml:brush xml:id="br0">
      <inkml:brushProperty name="width" value="0.05" units="cm"/>
      <inkml:brushProperty name="height" value="0.05" units="cm"/>
      <inkml:brushProperty name="color" value="#E71224"/>
    </inkml:brush>
  </inkml:definitions>
  <inkml:trace contextRef="#ctx0" brushRef="#br0">1 1 24575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5T16:52:25.714"/>
    </inkml:context>
    <inkml:brush xml:id="br0">
      <inkml:brushProperty name="width" value="0.05" units="cm"/>
      <inkml:brushProperty name="height" value="0.05" units="cm"/>
      <inkml:brushProperty name="color" value="#E71224"/>
    </inkml:brush>
  </inkml:definitions>
  <inkml:trace contextRef="#ctx0" brushRef="#br0">0 0 24575,'0'0'-8191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5T16:52:27.813"/>
    </inkml:context>
    <inkml:brush xml:id="br0">
      <inkml:brushProperty name="width" value="0.05" units="cm"/>
      <inkml:brushProperty name="height" value="0.05" units="cm"/>
      <inkml:brushProperty name="color" value="#E71224"/>
    </inkml:brush>
  </inkml:definitions>
  <inkml:trace contextRef="#ctx0" brushRef="#br0">0 0 24575,'0'0'-8191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5T16:53:57.837"/>
    </inkml:context>
    <inkml:brush xml:id="br0">
      <inkml:brushProperty name="width" value="0.05" units="cm"/>
      <inkml:brushProperty name="height" value="0.05" units="cm"/>
      <inkml:brushProperty name="color" value="#E71224"/>
    </inkml:brush>
  </inkml:definitions>
  <inkml:trace contextRef="#ctx0" brushRef="#br0">1 1 24575,'0'0'-8191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5T16:53:58.658"/>
    </inkml:context>
    <inkml:brush xml:id="br0">
      <inkml:brushProperty name="width" value="0.05" units="cm"/>
      <inkml:brushProperty name="height" value="0.05" units="cm"/>
      <inkml:brushProperty name="color" value="#E71224"/>
    </inkml:brush>
  </inkml:definitions>
  <inkml:trace contextRef="#ctx0" brushRef="#br0">0 1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38715C-5FFC-8B4D-8C28-DC944F05C71A}" type="datetimeFigureOut">
              <a:rPr lang="en-FR" smtClean="0"/>
              <a:t>02/21/2024</a:t>
            </a:fld>
            <a:endParaRPr lang="en-FR"/>
          </a:p>
        </p:txBody>
      </p:sp>
      <p:sp>
        <p:nvSpPr>
          <p:cNvPr id="4" name="Slide Image Placeholder 3"/>
          <p:cNvSpPr>
            <a:spLocks noGrp="1" noRot="1" noChangeAspect="1"/>
          </p:cNvSpPr>
          <p:nvPr>
            <p:ph type="sldImg" idx="2"/>
          </p:nvPr>
        </p:nvSpPr>
        <p:spPr>
          <a:xfrm>
            <a:off x="836613" y="1143000"/>
            <a:ext cx="5184775" cy="3086100"/>
          </a:xfrm>
          <a:prstGeom prst="rect">
            <a:avLst/>
          </a:prstGeom>
          <a:noFill/>
          <a:ln w="12700">
            <a:solidFill>
              <a:prstClr val="black"/>
            </a:solidFill>
          </a:ln>
        </p:spPr>
        <p:txBody>
          <a:bodyPr vert="horz" lIns="91440" tIns="45720" rIns="91440" bIns="45720" rtlCol="0" anchor="ctr"/>
          <a:lstStyle/>
          <a:p>
            <a:endParaRPr lang="en-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2B941C-5C69-5947-8C97-A6FF44719B5D}" type="slidenum">
              <a:rPr lang="en-FR" smtClean="0"/>
              <a:t>‹N›</a:t>
            </a:fld>
            <a:endParaRPr lang="en-FR"/>
          </a:p>
        </p:txBody>
      </p:sp>
    </p:spTree>
    <p:extLst>
      <p:ext uri="{BB962C8B-B14F-4D97-AF65-F5344CB8AC3E}">
        <p14:creationId xmlns:p14="http://schemas.microsoft.com/office/powerpoint/2010/main" val="782637789"/>
      </p:ext>
    </p:extLst>
  </p:cSld>
  <p:clrMap bg1="lt1" tx1="dk1" bg2="lt2" tx2="dk2" accent1="accent1" accent2="accent2" accent3="accent3" accent4="accent4" accent5="accent5" accent6="accent6" hlink="hlink" folHlink="folHlink"/>
  <p:notesStyle>
    <a:lvl1pPr marL="0" algn="l" defTabSz="1157630" rtl="0" eaLnBrk="1" latinLnBrk="0" hangingPunct="1">
      <a:defRPr sz="1519" kern="1200">
        <a:solidFill>
          <a:schemeClr val="tx1"/>
        </a:solidFill>
        <a:latin typeface="+mn-lt"/>
        <a:ea typeface="+mn-ea"/>
        <a:cs typeface="+mn-cs"/>
      </a:defRPr>
    </a:lvl1pPr>
    <a:lvl2pPr marL="578815" algn="l" defTabSz="1157630" rtl="0" eaLnBrk="1" latinLnBrk="0" hangingPunct="1">
      <a:defRPr sz="1519" kern="1200">
        <a:solidFill>
          <a:schemeClr val="tx1"/>
        </a:solidFill>
        <a:latin typeface="+mn-lt"/>
        <a:ea typeface="+mn-ea"/>
        <a:cs typeface="+mn-cs"/>
      </a:defRPr>
    </a:lvl2pPr>
    <a:lvl3pPr marL="1157630" algn="l" defTabSz="1157630" rtl="0" eaLnBrk="1" latinLnBrk="0" hangingPunct="1">
      <a:defRPr sz="1519" kern="1200">
        <a:solidFill>
          <a:schemeClr val="tx1"/>
        </a:solidFill>
        <a:latin typeface="+mn-lt"/>
        <a:ea typeface="+mn-ea"/>
        <a:cs typeface="+mn-cs"/>
      </a:defRPr>
    </a:lvl3pPr>
    <a:lvl4pPr marL="1736446" algn="l" defTabSz="1157630" rtl="0" eaLnBrk="1" latinLnBrk="0" hangingPunct="1">
      <a:defRPr sz="1519" kern="1200">
        <a:solidFill>
          <a:schemeClr val="tx1"/>
        </a:solidFill>
        <a:latin typeface="+mn-lt"/>
        <a:ea typeface="+mn-ea"/>
        <a:cs typeface="+mn-cs"/>
      </a:defRPr>
    </a:lvl4pPr>
    <a:lvl5pPr marL="2315261" algn="l" defTabSz="1157630" rtl="0" eaLnBrk="1" latinLnBrk="0" hangingPunct="1">
      <a:defRPr sz="1519" kern="1200">
        <a:solidFill>
          <a:schemeClr val="tx1"/>
        </a:solidFill>
        <a:latin typeface="+mn-lt"/>
        <a:ea typeface="+mn-ea"/>
        <a:cs typeface="+mn-cs"/>
      </a:defRPr>
    </a:lvl5pPr>
    <a:lvl6pPr marL="2894076" algn="l" defTabSz="1157630" rtl="0" eaLnBrk="1" latinLnBrk="0" hangingPunct="1">
      <a:defRPr sz="1519" kern="1200">
        <a:solidFill>
          <a:schemeClr val="tx1"/>
        </a:solidFill>
        <a:latin typeface="+mn-lt"/>
        <a:ea typeface="+mn-ea"/>
        <a:cs typeface="+mn-cs"/>
      </a:defRPr>
    </a:lvl6pPr>
    <a:lvl7pPr marL="3472891" algn="l" defTabSz="1157630" rtl="0" eaLnBrk="1" latinLnBrk="0" hangingPunct="1">
      <a:defRPr sz="1519" kern="1200">
        <a:solidFill>
          <a:schemeClr val="tx1"/>
        </a:solidFill>
        <a:latin typeface="+mn-lt"/>
        <a:ea typeface="+mn-ea"/>
        <a:cs typeface="+mn-cs"/>
      </a:defRPr>
    </a:lvl7pPr>
    <a:lvl8pPr marL="4051706" algn="l" defTabSz="1157630" rtl="0" eaLnBrk="1" latinLnBrk="0" hangingPunct="1">
      <a:defRPr sz="1519" kern="1200">
        <a:solidFill>
          <a:schemeClr val="tx1"/>
        </a:solidFill>
        <a:latin typeface="+mn-lt"/>
        <a:ea typeface="+mn-ea"/>
        <a:cs typeface="+mn-cs"/>
      </a:defRPr>
    </a:lvl8pPr>
    <a:lvl9pPr marL="4630522" algn="l" defTabSz="1157630" rtl="0" eaLnBrk="1" latinLnBrk="0" hangingPunct="1">
      <a:defRPr sz="151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B2B941C-5C69-5947-8C97-A6FF44719B5D}" type="slidenum">
              <a:rPr lang="en-FR" smtClean="0"/>
              <a:t>1</a:t>
            </a:fld>
            <a:endParaRPr lang="en-FR"/>
          </a:p>
        </p:txBody>
      </p:sp>
    </p:spTree>
    <p:extLst>
      <p:ext uri="{BB962C8B-B14F-4D97-AF65-F5344CB8AC3E}">
        <p14:creationId xmlns:p14="http://schemas.microsoft.com/office/powerpoint/2010/main" val="108796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39EA6532-CA9A-C958-1235-92B880BFAE87}"/>
              </a:ext>
            </a:extLst>
          </p:cNvPr>
          <p:cNvSpPr>
            <a:spLocks noGrp="1"/>
          </p:cNvSpPr>
          <p:nvPr>
            <p:ph type="title"/>
          </p:nvPr>
        </p:nvSpPr>
        <p:spPr>
          <a:xfrm>
            <a:off x="677856" y="3054474"/>
            <a:ext cx="13804025" cy="1739900"/>
          </a:xfrm>
          <a:prstGeom prst="rect">
            <a:avLst/>
          </a:prstGeom>
        </p:spPr>
        <p:txBody>
          <a:bodyPr vert="horz" lIns="91440" tIns="45720" rIns="91440" bIns="45720" rtlCol="0" anchor="b">
            <a:normAutofit/>
          </a:bodyPr>
          <a:lstStyle>
            <a:lvl1pPr>
              <a:defRPr sz="5400">
                <a:latin typeface="Open Sans" panose="020B0606030504020204" pitchFamily="34" charset="0"/>
                <a:ea typeface="Open Sans" panose="020B0606030504020204" pitchFamily="34" charset="0"/>
                <a:cs typeface="Open Sans" panose="020B0606030504020204" pitchFamily="34" charset="0"/>
              </a:defRPr>
            </a:lvl1pPr>
          </a:lstStyle>
          <a:p>
            <a:r>
              <a:rPr lang="es-ES"/>
              <a:t>Haga clic para modificar el estilo de título del patrón</a:t>
            </a:r>
            <a:endParaRPr lang="en-FR" dirty="0"/>
          </a:p>
        </p:txBody>
      </p:sp>
      <p:sp>
        <p:nvSpPr>
          <p:cNvPr id="4" name="Text Placeholder 5">
            <a:extLst>
              <a:ext uri="{FF2B5EF4-FFF2-40B4-BE49-F238E27FC236}">
                <a16:creationId xmlns:a16="http://schemas.microsoft.com/office/drawing/2014/main" id="{86A8328D-D743-93C4-E815-E8AA00F7BB22}"/>
              </a:ext>
            </a:extLst>
          </p:cNvPr>
          <p:cNvSpPr>
            <a:spLocks noGrp="1"/>
          </p:cNvSpPr>
          <p:nvPr>
            <p:ph idx="1" hasCustomPrompt="1"/>
          </p:nvPr>
        </p:nvSpPr>
        <p:spPr>
          <a:xfrm>
            <a:off x="695693" y="4860757"/>
            <a:ext cx="13804025" cy="2451461"/>
          </a:xfrm>
          <a:prstGeom prst="rect">
            <a:avLst/>
          </a:prstGeom>
        </p:spPr>
        <p:txBody>
          <a:bodyPr vert="horz" lIns="91440" tIns="45720" rIns="91440" bIns="45720" rtlCol="0">
            <a:normAutofit/>
          </a:bodyPr>
          <a:lstStyle>
            <a:lvl1pPr>
              <a:defRPr sz="3200">
                <a:latin typeface="Open Sans" panose="020B0606030504020204" pitchFamily="34" charset="0"/>
                <a:ea typeface="Open Sans" panose="020B0606030504020204" pitchFamily="34" charset="0"/>
                <a:cs typeface="Open Sans" panose="020B0606030504020204" pitchFamily="34" charset="0"/>
              </a:defRPr>
            </a:lvl1pPr>
            <a:lvl2pPr>
              <a:defRPr sz="2400"/>
            </a:lvl2pPr>
            <a:lvl3pPr>
              <a:defRPr sz="2400"/>
            </a:lvl3pPr>
          </a:lstStyle>
          <a:p>
            <a:pPr lvl="0"/>
            <a:r>
              <a:rPr lang="en-GB" dirty="0"/>
              <a:t>Click to edit Master text styles</a:t>
            </a:r>
          </a:p>
        </p:txBody>
      </p:sp>
    </p:spTree>
    <p:extLst>
      <p:ext uri="{BB962C8B-B14F-4D97-AF65-F5344CB8AC3E}">
        <p14:creationId xmlns:p14="http://schemas.microsoft.com/office/powerpoint/2010/main" val="4103994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6D33A-E390-3D4F-6ABE-0E266900F3A6}"/>
              </a:ext>
            </a:extLst>
          </p:cNvPr>
          <p:cNvSpPr>
            <a:spLocks noGrp="1"/>
          </p:cNvSpPr>
          <p:nvPr>
            <p:ph type="title"/>
          </p:nvPr>
        </p:nvSpPr>
        <p:spPr>
          <a:xfrm>
            <a:off x="845202" y="3103029"/>
            <a:ext cx="8816868" cy="1757389"/>
          </a:xfrm>
          <a:prstGeom prst="rect">
            <a:avLst/>
          </a:prstGeom>
        </p:spPr>
        <p:txBody>
          <a:bodyPr anchor="b"/>
          <a:lstStyle>
            <a:lvl1pPr>
              <a:defRPr sz="5400">
                <a:latin typeface="Open Sans" panose="020B0606030504020204" pitchFamily="34" charset="0"/>
                <a:ea typeface="Open Sans" panose="020B0606030504020204" pitchFamily="34" charset="0"/>
                <a:cs typeface="Open Sans" panose="020B0606030504020204" pitchFamily="34" charset="0"/>
              </a:defRPr>
            </a:lvl1pPr>
          </a:lstStyle>
          <a:p>
            <a:r>
              <a:rPr lang="es-ES"/>
              <a:t>Haga clic para modificar el estilo de título del patrón</a:t>
            </a:r>
            <a:endParaRPr lang="en-FR" dirty="0"/>
          </a:p>
        </p:txBody>
      </p:sp>
      <p:sp>
        <p:nvSpPr>
          <p:cNvPr id="5" name="Date Placeholder 4">
            <a:extLst>
              <a:ext uri="{FF2B5EF4-FFF2-40B4-BE49-F238E27FC236}">
                <a16:creationId xmlns:a16="http://schemas.microsoft.com/office/drawing/2014/main" id="{8D65C966-B34F-9475-F80E-76C6AB219A1B}"/>
              </a:ext>
            </a:extLst>
          </p:cNvPr>
          <p:cNvSpPr>
            <a:spLocks noGrp="1"/>
          </p:cNvSpPr>
          <p:nvPr>
            <p:ph type="dt" sz="half" idx="12"/>
          </p:nvPr>
        </p:nvSpPr>
        <p:spPr>
          <a:xfrm>
            <a:off x="7973969" y="9278312"/>
            <a:ext cx="1688101" cy="479425"/>
          </a:xfrm>
          <a:prstGeom prst="rect">
            <a:avLst/>
          </a:prstGeom>
        </p:spPr>
        <p:txBody>
          <a:bodyPr/>
          <a:lstStyle/>
          <a:p>
            <a:fld id="{257C4484-84D2-FB42-946F-B9793ADC6846}" type="datetimeFigureOut">
              <a:rPr lang="en-FR" smtClean="0"/>
              <a:pPr/>
              <a:t>02/21/2024</a:t>
            </a:fld>
            <a:endParaRPr lang="en-FR"/>
          </a:p>
        </p:txBody>
      </p:sp>
      <p:cxnSp>
        <p:nvCxnSpPr>
          <p:cNvPr id="7" name="Straight Connector 6">
            <a:extLst>
              <a:ext uri="{FF2B5EF4-FFF2-40B4-BE49-F238E27FC236}">
                <a16:creationId xmlns:a16="http://schemas.microsoft.com/office/drawing/2014/main" id="{6992B47C-C369-A817-0B80-4AF713CEF594}"/>
              </a:ext>
            </a:extLst>
          </p:cNvPr>
          <p:cNvCxnSpPr>
            <a:cxnSpLocks/>
          </p:cNvCxnSpPr>
          <p:nvPr userDrawn="1"/>
        </p:nvCxnSpPr>
        <p:spPr>
          <a:xfrm>
            <a:off x="845202" y="5077324"/>
            <a:ext cx="8816868" cy="0"/>
          </a:xfrm>
          <a:prstGeom prst="line">
            <a:avLst/>
          </a:prstGeom>
          <a:ln>
            <a:solidFill>
              <a:srgbClr val="0D4194"/>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D5F980DD-4365-29B3-415F-70EF4E9B53A0}"/>
              </a:ext>
            </a:extLst>
          </p:cNvPr>
          <p:cNvSpPr>
            <a:spLocks noGrp="1"/>
          </p:cNvSpPr>
          <p:nvPr>
            <p:ph type="body" sz="quarter" idx="13"/>
          </p:nvPr>
        </p:nvSpPr>
        <p:spPr>
          <a:xfrm>
            <a:off x="844884" y="5294228"/>
            <a:ext cx="8816868" cy="1106488"/>
          </a:xfrm>
          <a:prstGeom prst="rect">
            <a:avLst/>
          </a:prstGeom>
        </p:spPr>
        <p:txBody>
          <a:bodyPr/>
          <a:lstStyle>
            <a:lvl1pPr>
              <a:defRPr sz="3200">
                <a:latin typeface="Open Sans" panose="020B0606030504020204" pitchFamily="34" charset="0"/>
                <a:ea typeface="Open Sans" panose="020B0606030504020204" pitchFamily="34" charset="0"/>
                <a:cs typeface="Open Sans" panose="020B0606030504020204" pitchFamily="34" charset="0"/>
              </a:defRPr>
            </a:lvl1pPr>
            <a:lvl2pPr marL="566974" indent="0">
              <a:buNone/>
              <a:defRPr/>
            </a:lvl2pPr>
          </a:lstStyle>
          <a:p>
            <a:pPr lvl="0"/>
            <a:r>
              <a:rPr lang="es-ES"/>
              <a:t>Haga clic para modificar los estilos de texto del patrón</a:t>
            </a:r>
          </a:p>
        </p:txBody>
      </p:sp>
    </p:spTree>
    <p:extLst>
      <p:ext uri="{BB962C8B-B14F-4D97-AF65-F5344CB8AC3E}">
        <p14:creationId xmlns:p14="http://schemas.microsoft.com/office/powerpoint/2010/main" val="257791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AE851F9-FDD2-C604-F68A-48E68642AC9D}"/>
              </a:ext>
            </a:extLst>
          </p:cNvPr>
          <p:cNvSpPr>
            <a:spLocks noGrp="1"/>
          </p:cNvSpPr>
          <p:nvPr>
            <p:ph type="ftr" sz="quarter" idx="10"/>
          </p:nvPr>
        </p:nvSpPr>
        <p:spPr/>
        <p:txBody>
          <a:bodyPr/>
          <a:lstStyle/>
          <a:p>
            <a:endParaRPr lang="en-FR" dirty="0"/>
          </a:p>
        </p:txBody>
      </p:sp>
      <p:sp>
        <p:nvSpPr>
          <p:cNvPr id="4" name="Title 1">
            <a:extLst>
              <a:ext uri="{FF2B5EF4-FFF2-40B4-BE49-F238E27FC236}">
                <a16:creationId xmlns:a16="http://schemas.microsoft.com/office/drawing/2014/main" id="{A214CBB9-F9DB-A062-1CF2-2E335D21E8DF}"/>
              </a:ext>
            </a:extLst>
          </p:cNvPr>
          <p:cNvSpPr>
            <a:spLocks noGrp="1"/>
          </p:cNvSpPr>
          <p:nvPr>
            <p:ph type="title"/>
          </p:nvPr>
        </p:nvSpPr>
        <p:spPr>
          <a:xfrm>
            <a:off x="744679" y="729606"/>
            <a:ext cx="13631463" cy="593506"/>
          </a:xfrm>
          <a:prstGeom prst="rect">
            <a:avLst/>
          </a:prstGeom>
        </p:spPr>
        <p:txBody>
          <a:bodyPr/>
          <a:lstStyle>
            <a:lvl1pPr>
              <a:defRPr sz="4000" cap="small" baseline="0">
                <a:latin typeface="Open Sans" panose="020B0606030504020204" pitchFamily="34" charset="0"/>
                <a:ea typeface="Open Sans" panose="020B0606030504020204" pitchFamily="34" charset="0"/>
                <a:cs typeface="Open Sans" panose="020B0606030504020204" pitchFamily="34" charset="0"/>
              </a:defRPr>
            </a:lvl1pPr>
          </a:lstStyle>
          <a:p>
            <a:r>
              <a:rPr lang="en-GB" dirty="0"/>
              <a:t>Click to edit Master title style</a:t>
            </a:r>
            <a:endParaRPr lang="en-FR" dirty="0"/>
          </a:p>
        </p:txBody>
      </p:sp>
      <p:sp>
        <p:nvSpPr>
          <p:cNvPr id="5" name="Content Placeholder 7">
            <a:extLst>
              <a:ext uri="{FF2B5EF4-FFF2-40B4-BE49-F238E27FC236}">
                <a16:creationId xmlns:a16="http://schemas.microsoft.com/office/drawing/2014/main" id="{FBB100FB-3A45-2434-9E9D-919CA7CD8661}"/>
              </a:ext>
            </a:extLst>
          </p:cNvPr>
          <p:cNvSpPr>
            <a:spLocks noGrp="1"/>
          </p:cNvSpPr>
          <p:nvPr>
            <p:ph sz="quarter" idx="13"/>
          </p:nvPr>
        </p:nvSpPr>
        <p:spPr>
          <a:xfrm>
            <a:off x="743209" y="2646947"/>
            <a:ext cx="13632934" cy="4538785"/>
          </a:xfrm>
          <a:prstGeom prst="rect">
            <a:avLst/>
          </a:prstGeom>
        </p:spPr>
        <p:txBody>
          <a:bodyPr/>
          <a:lstStyle>
            <a:lvl1pPr>
              <a:defRPr sz="2800">
                <a:latin typeface="Open Sans" panose="020B0606030504020204" pitchFamily="34" charset="0"/>
                <a:ea typeface="Open Sans" panose="020B0606030504020204" pitchFamily="34" charset="0"/>
                <a:cs typeface="Open Sans" panose="020B0606030504020204" pitchFamily="34" charset="0"/>
              </a:defRPr>
            </a:lvl1pPr>
            <a:lvl2pPr>
              <a:defRPr sz="2400">
                <a:latin typeface="Open Sans" panose="020B0606030504020204" pitchFamily="34" charset="0"/>
                <a:ea typeface="Open Sans" panose="020B0606030504020204" pitchFamily="34" charset="0"/>
                <a:cs typeface="Open Sans" panose="020B0606030504020204" pitchFamily="34" charset="0"/>
              </a:defRPr>
            </a:lvl2pPr>
            <a:lvl3pPr>
              <a:defRPr sz="2000">
                <a:latin typeface="Open Sans" panose="020B0606030504020204" pitchFamily="34" charset="0"/>
                <a:ea typeface="Open Sans" panose="020B0606030504020204" pitchFamily="34" charset="0"/>
                <a:cs typeface="Open Sans" panose="020B0606030504020204" pitchFamily="34" charset="0"/>
              </a:defRPr>
            </a:lvl3pPr>
            <a:lvl4pPr>
              <a:defRPr sz="1800">
                <a:latin typeface="Open Sans" panose="020B0606030504020204" pitchFamily="34" charset="0"/>
                <a:ea typeface="Open Sans" panose="020B0606030504020204" pitchFamily="34" charset="0"/>
                <a:cs typeface="Open Sans" panose="020B0606030504020204" pitchFamily="34" charset="0"/>
              </a:defRPr>
            </a:lvl4pPr>
            <a:lvl5pP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6" name="Text Placeholder 9">
            <a:extLst>
              <a:ext uri="{FF2B5EF4-FFF2-40B4-BE49-F238E27FC236}">
                <a16:creationId xmlns:a16="http://schemas.microsoft.com/office/drawing/2014/main" id="{790EB919-A881-33CD-3212-EB8C9426A677}"/>
              </a:ext>
            </a:extLst>
          </p:cNvPr>
          <p:cNvSpPr>
            <a:spLocks noGrp="1"/>
          </p:cNvSpPr>
          <p:nvPr>
            <p:ph type="body" sz="quarter" idx="14"/>
          </p:nvPr>
        </p:nvSpPr>
        <p:spPr>
          <a:xfrm>
            <a:off x="743208" y="1350006"/>
            <a:ext cx="13631463" cy="990600"/>
          </a:xfrm>
          <a:prstGeom prst="rect">
            <a:avLst/>
          </a:prstGeom>
        </p:spPr>
        <p:txBody>
          <a:bodyPr/>
          <a:lstStyle>
            <a:lvl1pPr>
              <a:defRPr sz="3200">
                <a:latin typeface="Open Sans" panose="020B0606030504020204" pitchFamily="34" charset="0"/>
                <a:ea typeface="Open Sans" panose="020B0606030504020204" pitchFamily="34" charset="0"/>
                <a:cs typeface="Open Sans" panose="020B0606030504020204" pitchFamily="34" charset="0"/>
              </a:defRPr>
            </a:lvl1pPr>
            <a:lvl2pPr>
              <a:defRPr sz="2400"/>
            </a:lvl2pPr>
            <a:lvl3pPr marL="1133947" indent="0">
              <a:buNone/>
              <a:defRPr sz="2000"/>
            </a:lvl3pPr>
            <a:lvl4pPr>
              <a:defRPr sz="1800"/>
            </a:lvl4pPr>
            <a:lvl5pPr>
              <a:defRPr sz="1800"/>
            </a:lvl5pPr>
          </a:lstStyle>
          <a:p>
            <a:pPr lvl="0"/>
            <a:r>
              <a:rPr lang="en-GB" dirty="0"/>
              <a:t>Click to edit Master text style</a:t>
            </a:r>
          </a:p>
        </p:txBody>
      </p:sp>
    </p:spTree>
    <p:extLst>
      <p:ext uri="{BB962C8B-B14F-4D97-AF65-F5344CB8AC3E}">
        <p14:creationId xmlns:p14="http://schemas.microsoft.com/office/powerpoint/2010/main" val="2513490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826A509-4B2F-A394-83C9-58980227E934}"/>
              </a:ext>
            </a:extLst>
          </p:cNvPr>
          <p:cNvSpPr>
            <a:spLocks noGrp="1"/>
          </p:cNvSpPr>
          <p:nvPr>
            <p:ph type="ftr" sz="quarter" idx="10"/>
          </p:nvPr>
        </p:nvSpPr>
        <p:spPr/>
        <p:txBody>
          <a:bodyPr/>
          <a:lstStyle/>
          <a:p>
            <a:endParaRPr lang="en-FR" dirty="0"/>
          </a:p>
        </p:txBody>
      </p:sp>
      <p:sp>
        <p:nvSpPr>
          <p:cNvPr id="4" name="Content Placeholder 8">
            <a:extLst>
              <a:ext uri="{FF2B5EF4-FFF2-40B4-BE49-F238E27FC236}">
                <a16:creationId xmlns:a16="http://schemas.microsoft.com/office/drawing/2014/main" id="{873A7D5A-DFE6-99DA-2FDB-0AEADAA327BE}"/>
              </a:ext>
            </a:extLst>
          </p:cNvPr>
          <p:cNvSpPr>
            <a:spLocks noGrp="1"/>
          </p:cNvSpPr>
          <p:nvPr>
            <p:ph sz="quarter" idx="14"/>
          </p:nvPr>
        </p:nvSpPr>
        <p:spPr>
          <a:xfrm>
            <a:off x="6974543" y="1745672"/>
            <a:ext cx="7401600" cy="5430380"/>
          </a:xfrm>
          <a:prstGeom prst="rect">
            <a:avLst/>
          </a:prstGeom>
        </p:spPr>
        <p:txBody>
          <a:bodyPr/>
          <a:lstStyle>
            <a:lvl1pPr>
              <a:defRPr sz="2400">
                <a:latin typeface="Open Sans" panose="020B0606030504020204" pitchFamily="34" charset="0"/>
                <a:ea typeface="Open Sans" panose="020B0606030504020204" pitchFamily="34" charset="0"/>
                <a:cs typeface="Open Sans" panose="020B0606030504020204" pitchFamily="34" charset="0"/>
              </a:defRPr>
            </a:lvl1pPr>
            <a:lvl2pPr>
              <a:defRPr sz="2000">
                <a:latin typeface="Open Sans" panose="020B0606030504020204" pitchFamily="34" charset="0"/>
                <a:ea typeface="Open Sans" panose="020B0606030504020204" pitchFamily="34" charset="0"/>
                <a:cs typeface="Open Sans" panose="020B0606030504020204" pitchFamily="34" charset="0"/>
              </a:defRPr>
            </a:lvl2pPr>
            <a:lvl3pPr>
              <a:defRPr sz="1800">
                <a:latin typeface="Open Sans" panose="020B0606030504020204" pitchFamily="34" charset="0"/>
                <a:ea typeface="Open Sans" panose="020B0606030504020204" pitchFamily="34" charset="0"/>
                <a:cs typeface="Open Sans" panose="020B0606030504020204" pitchFamily="34" charset="0"/>
              </a:defRPr>
            </a:lvl3pPr>
            <a:lvl4pPr>
              <a:defRPr sz="1600">
                <a:latin typeface="Open Sans" panose="020B0606030504020204" pitchFamily="34" charset="0"/>
                <a:ea typeface="Open Sans" panose="020B0606030504020204" pitchFamily="34" charset="0"/>
                <a:cs typeface="Open Sans" panose="020B0606030504020204" pitchFamily="34" charset="0"/>
              </a:defRPr>
            </a:lvl4pPr>
            <a:lvl5pP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Text Placeholder 10">
            <a:extLst>
              <a:ext uri="{FF2B5EF4-FFF2-40B4-BE49-F238E27FC236}">
                <a16:creationId xmlns:a16="http://schemas.microsoft.com/office/drawing/2014/main" id="{693945F4-A905-06E2-988E-B22BECCDBA5A}"/>
              </a:ext>
            </a:extLst>
          </p:cNvPr>
          <p:cNvSpPr>
            <a:spLocks noGrp="1"/>
          </p:cNvSpPr>
          <p:nvPr>
            <p:ph type="body" sz="quarter" idx="15"/>
          </p:nvPr>
        </p:nvSpPr>
        <p:spPr>
          <a:xfrm>
            <a:off x="743208" y="1745672"/>
            <a:ext cx="5854816" cy="5430379"/>
          </a:xfrm>
          <a:prstGeom prst="rect">
            <a:avLst/>
          </a:prstGeom>
        </p:spPr>
        <p:txBody>
          <a:bodyPr/>
          <a:lstStyle>
            <a:lvl1pPr>
              <a:defRPr sz="2400">
                <a:latin typeface="Open Sans" panose="020B0606030504020204" pitchFamily="34" charset="0"/>
                <a:ea typeface="Open Sans" panose="020B0606030504020204" pitchFamily="34" charset="0"/>
                <a:cs typeface="Open Sans" panose="020B0606030504020204" pitchFamily="34" charset="0"/>
              </a:defRPr>
            </a:lvl1pPr>
            <a:lvl2pPr>
              <a:defRPr sz="2000">
                <a:latin typeface="Open Sans" panose="020B0606030504020204" pitchFamily="34" charset="0"/>
                <a:ea typeface="Open Sans" panose="020B0606030504020204" pitchFamily="34" charset="0"/>
                <a:cs typeface="Open Sans" panose="020B0606030504020204" pitchFamily="34" charset="0"/>
              </a:defRPr>
            </a:lvl2pPr>
            <a:lvl3pPr>
              <a:defRPr sz="1800">
                <a:latin typeface="Open Sans" panose="020B0606030504020204" pitchFamily="34" charset="0"/>
                <a:ea typeface="Open Sans" panose="020B0606030504020204" pitchFamily="34" charset="0"/>
                <a:cs typeface="Open Sans" panose="020B0606030504020204" pitchFamily="34" charset="0"/>
              </a:defRPr>
            </a:lvl3pPr>
            <a:lvl4pPr>
              <a:defRPr sz="1600">
                <a:latin typeface="Open Sans" panose="020B0606030504020204" pitchFamily="34" charset="0"/>
                <a:ea typeface="Open Sans" panose="020B0606030504020204" pitchFamily="34" charset="0"/>
                <a:cs typeface="Open Sans" panose="020B0606030504020204" pitchFamily="34" charset="0"/>
              </a:defRPr>
            </a:lvl4pPr>
            <a:lvl5pP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R" dirty="0"/>
          </a:p>
        </p:txBody>
      </p:sp>
      <p:sp>
        <p:nvSpPr>
          <p:cNvPr id="7" name="Title 1">
            <a:extLst>
              <a:ext uri="{FF2B5EF4-FFF2-40B4-BE49-F238E27FC236}">
                <a16:creationId xmlns:a16="http://schemas.microsoft.com/office/drawing/2014/main" id="{5E444F1A-5CD3-5F0E-958B-E65CCD094AF7}"/>
              </a:ext>
            </a:extLst>
          </p:cNvPr>
          <p:cNvSpPr>
            <a:spLocks noGrp="1"/>
          </p:cNvSpPr>
          <p:nvPr>
            <p:ph type="title"/>
          </p:nvPr>
        </p:nvSpPr>
        <p:spPr>
          <a:xfrm>
            <a:off x="744679" y="729606"/>
            <a:ext cx="13631463" cy="593506"/>
          </a:xfrm>
          <a:prstGeom prst="rect">
            <a:avLst/>
          </a:prstGeom>
        </p:spPr>
        <p:txBody>
          <a:bodyPr/>
          <a:lstStyle>
            <a:lvl1pPr>
              <a:defRPr sz="4000" cap="small" baseline="0">
                <a:latin typeface="Open Sans" panose="020B0606030504020204" pitchFamily="34" charset="0"/>
                <a:ea typeface="Open Sans" panose="020B0606030504020204" pitchFamily="34" charset="0"/>
                <a:cs typeface="Open Sans" panose="020B0606030504020204" pitchFamily="34" charset="0"/>
              </a:defRPr>
            </a:lvl1pPr>
          </a:lstStyle>
          <a:p>
            <a:r>
              <a:rPr lang="en-GB" dirty="0"/>
              <a:t>Click to edit Master title style</a:t>
            </a:r>
            <a:endParaRPr lang="en-FR" dirty="0"/>
          </a:p>
        </p:txBody>
      </p:sp>
    </p:spTree>
    <p:extLst>
      <p:ext uri="{BB962C8B-B14F-4D97-AF65-F5344CB8AC3E}">
        <p14:creationId xmlns:p14="http://schemas.microsoft.com/office/powerpoint/2010/main" val="269373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6D33A-E390-3D4F-6ABE-0E266900F3A6}"/>
              </a:ext>
            </a:extLst>
          </p:cNvPr>
          <p:cNvSpPr>
            <a:spLocks noGrp="1"/>
          </p:cNvSpPr>
          <p:nvPr>
            <p:ph type="title"/>
          </p:nvPr>
        </p:nvSpPr>
        <p:spPr>
          <a:xfrm>
            <a:off x="845202" y="3103029"/>
            <a:ext cx="8816868" cy="1757389"/>
          </a:xfrm>
          <a:prstGeom prst="rect">
            <a:avLst/>
          </a:prstGeom>
        </p:spPr>
        <p:txBody>
          <a:bodyPr anchor="b"/>
          <a:lstStyle>
            <a:lvl1pPr>
              <a:defRPr sz="5400">
                <a:latin typeface="Open Sans" panose="020B0606030504020204" pitchFamily="34" charset="0"/>
                <a:ea typeface="Open Sans" panose="020B0606030504020204" pitchFamily="34" charset="0"/>
                <a:cs typeface="Open Sans" panose="020B0606030504020204" pitchFamily="34" charset="0"/>
              </a:defRPr>
            </a:lvl1pPr>
          </a:lstStyle>
          <a:p>
            <a:r>
              <a:rPr lang="es-ES"/>
              <a:t>Haga clic para modificar el estilo de título del patrón</a:t>
            </a:r>
            <a:endParaRPr lang="en-FR" dirty="0"/>
          </a:p>
        </p:txBody>
      </p:sp>
      <p:sp>
        <p:nvSpPr>
          <p:cNvPr id="5" name="Date Placeholder 4">
            <a:extLst>
              <a:ext uri="{FF2B5EF4-FFF2-40B4-BE49-F238E27FC236}">
                <a16:creationId xmlns:a16="http://schemas.microsoft.com/office/drawing/2014/main" id="{8D65C966-B34F-9475-F80E-76C6AB219A1B}"/>
              </a:ext>
            </a:extLst>
          </p:cNvPr>
          <p:cNvSpPr>
            <a:spLocks noGrp="1"/>
          </p:cNvSpPr>
          <p:nvPr>
            <p:ph type="dt" sz="half" idx="12"/>
          </p:nvPr>
        </p:nvSpPr>
        <p:spPr>
          <a:xfrm>
            <a:off x="7973969" y="9278312"/>
            <a:ext cx="1688101" cy="479425"/>
          </a:xfrm>
          <a:prstGeom prst="rect">
            <a:avLst/>
          </a:prstGeom>
        </p:spPr>
        <p:txBody>
          <a:bodyPr/>
          <a:lstStyle/>
          <a:p>
            <a:fld id="{257C4484-84D2-FB42-946F-B9793ADC6846}" type="datetimeFigureOut">
              <a:rPr lang="en-FR" smtClean="0"/>
              <a:pPr/>
              <a:t>02/21/2024</a:t>
            </a:fld>
            <a:endParaRPr lang="en-FR"/>
          </a:p>
        </p:txBody>
      </p:sp>
      <p:cxnSp>
        <p:nvCxnSpPr>
          <p:cNvPr id="7" name="Straight Connector 6">
            <a:extLst>
              <a:ext uri="{FF2B5EF4-FFF2-40B4-BE49-F238E27FC236}">
                <a16:creationId xmlns:a16="http://schemas.microsoft.com/office/drawing/2014/main" id="{6992B47C-C369-A817-0B80-4AF713CEF594}"/>
              </a:ext>
            </a:extLst>
          </p:cNvPr>
          <p:cNvCxnSpPr>
            <a:cxnSpLocks/>
          </p:cNvCxnSpPr>
          <p:nvPr userDrawn="1"/>
        </p:nvCxnSpPr>
        <p:spPr>
          <a:xfrm>
            <a:off x="845202" y="5077324"/>
            <a:ext cx="8816868" cy="0"/>
          </a:xfrm>
          <a:prstGeom prst="line">
            <a:avLst/>
          </a:prstGeom>
          <a:ln>
            <a:solidFill>
              <a:srgbClr val="0D4194"/>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D5F980DD-4365-29B3-415F-70EF4E9B53A0}"/>
              </a:ext>
            </a:extLst>
          </p:cNvPr>
          <p:cNvSpPr>
            <a:spLocks noGrp="1"/>
          </p:cNvSpPr>
          <p:nvPr>
            <p:ph type="body" sz="quarter" idx="13"/>
          </p:nvPr>
        </p:nvSpPr>
        <p:spPr>
          <a:xfrm>
            <a:off x="844884" y="5294228"/>
            <a:ext cx="8816868" cy="1106488"/>
          </a:xfrm>
          <a:prstGeom prst="rect">
            <a:avLst/>
          </a:prstGeom>
        </p:spPr>
        <p:txBody>
          <a:bodyPr/>
          <a:lstStyle>
            <a:lvl1pPr>
              <a:defRPr sz="3200">
                <a:latin typeface="Open Sans" panose="020B0606030504020204" pitchFamily="34" charset="0"/>
                <a:ea typeface="Open Sans" panose="020B0606030504020204" pitchFamily="34" charset="0"/>
                <a:cs typeface="Open Sans" panose="020B0606030504020204" pitchFamily="34" charset="0"/>
              </a:defRPr>
            </a:lvl1pPr>
            <a:lvl2pPr marL="566974" indent="0">
              <a:buNone/>
              <a:defRPr/>
            </a:lvl2pPr>
          </a:lstStyle>
          <a:p>
            <a:pPr lvl="0"/>
            <a:r>
              <a:rPr lang="es-ES"/>
              <a:t>Haga clic para modificar los estilos de texto del patrón</a:t>
            </a:r>
          </a:p>
        </p:txBody>
      </p:sp>
    </p:spTree>
    <p:extLst>
      <p:ext uri="{BB962C8B-B14F-4D97-AF65-F5344CB8AC3E}">
        <p14:creationId xmlns:p14="http://schemas.microsoft.com/office/powerpoint/2010/main" val="260806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6E6C7-1E17-F5F3-7687-FBFD6F552700}"/>
              </a:ext>
            </a:extLst>
          </p:cNvPr>
          <p:cNvSpPr>
            <a:spLocks noGrp="1"/>
          </p:cNvSpPr>
          <p:nvPr>
            <p:ph type="title"/>
          </p:nvPr>
        </p:nvSpPr>
        <p:spPr>
          <a:xfrm>
            <a:off x="996633" y="3579019"/>
            <a:ext cx="6958330" cy="1739900"/>
          </a:xfrm>
          <a:prstGeom prst="rect">
            <a:avLst/>
          </a:prstGeom>
        </p:spPr>
        <p:txBody>
          <a:bodyPr anchor="b"/>
          <a:lstStyle>
            <a:lvl1pPr>
              <a:defRPr sz="4800">
                <a:latin typeface="Open Sans" panose="020B0606030504020204" pitchFamily="34" charset="0"/>
                <a:ea typeface="Open Sans" panose="020B0606030504020204" pitchFamily="34" charset="0"/>
                <a:cs typeface="Open Sans" panose="020B0606030504020204" pitchFamily="34" charset="0"/>
              </a:defRPr>
            </a:lvl1pPr>
          </a:lstStyle>
          <a:p>
            <a:r>
              <a:rPr lang="en-GB"/>
              <a:t>Click to edit Master title style</a:t>
            </a:r>
            <a:endParaRPr lang="en-FR"/>
          </a:p>
        </p:txBody>
      </p:sp>
      <p:sp>
        <p:nvSpPr>
          <p:cNvPr id="3" name="Date Placeholder 2">
            <a:extLst>
              <a:ext uri="{FF2B5EF4-FFF2-40B4-BE49-F238E27FC236}">
                <a16:creationId xmlns:a16="http://schemas.microsoft.com/office/drawing/2014/main" id="{A77D3919-75D9-9683-61E8-11A68CE75826}"/>
              </a:ext>
            </a:extLst>
          </p:cNvPr>
          <p:cNvSpPr>
            <a:spLocks noGrp="1"/>
          </p:cNvSpPr>
          <p:nvPr>
            <p:ph type="dt" sz="half" idx="10"/>
          </p:nvPr>
        </p:nvSpPr>
        <p:spPr/>
        <p:txBody>
          <a:bodyPr/>
          <a:lstStyle/>
          <a:p>
            <a:fld id="{257C4484-84D2-FB42-946F-B9793ADC6846}" type="datetimeFigureOut">
              <a:rPr lang="en-FR" smtClean="0"/>
              <a:pPr/>
              <a:t>02/21/2024</a:t>
            </a:fld>
            <a:endParaRPr lang="en-FR"/>
          </a:p>
        </p:txBody>
      </p:sp>
      <p:sp>
        <p:nvSpPr>
          <p:cNvPr id="4" name="Footer Placeholder 3">
            <a:extLst>
              <a:ext uri="{FF2B5EF4-FFF2-40B4-BE49-F238E27FC236}">
                <a16:creationId xmlns:a16="http://schemas.microsoft.com/office/drawing/2014/main" id="{8D95972E-A3AA-3BAF-A9D7-DC6433D194A3}"/>
              </a:ext>
            </a:extLst>
          </p:cNvPr>
          <p:cNvSpPr>
            <a:spLocks noGrp="1"/>
          </p:cNvSpPr>
          <p:nvPr>
            <p:ph type="ftr" sz="quarter" idx="11"/>
          </p:nvPr>
        </p:nvSpPr>
        <p:spPr/>
        <p:txBody>
          <a:bodyPr/>
          <a:lstStyle/>
          <a:p>
            <a:endParaRPr lang="en-FR" dirty="0"/>
          </a:p>
        </p:txBody>
      </p:sp>
      <p:sp>
        <p:nvSpPr>
          <p:cNvPr id="6" name="Content Placeholder 5">
            <a:extLst>
              <a:ext uri="{FF2B5EF4-FFF2-40B4-BE49-F238E27FC236}">
                <a16:creationId xmlns:a16="http://schemas.microsoft.com/office/drawing/2014/main" id="{6E434277-60FC-4524-6085-A1DDC8FD8573}"/>
              </a:ext>
            </a:extLst>
          </p:cNvPr>
          <p:cNvSpPr>
            <a:spLocks noGrp="1"/>
          </p:cNvSpPr>
          <p:nvPr>
            <p:ph sz="quarter" idx="12"/>
          </p:nvPr>
        </p:nvSpPr>
        <p:spPr>
          <a:xfrm>
            <a:off x="996632" y="5730240"/>
            <a:ext cx="6958331" cy="1564640"/>
          </a:xfrm>
          <a:prstGeom prst="rect">
            <a:avLst/>
          </a:prstGeom>
        </p:spPr>
        <p:txBody>
          <a:bodyPr/>
          <a:lstStyle>
            <a:lvl1pPr>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2pPr>
            <a:lvl3pPr>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3pPr>
            <a:lvl4pPr marL="1371600" indent="0">
              <a:buNone/>
              <a:defRPr/>
            </a:lvl4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496497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theme" Target="../theme/theme1.xml"/><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png"/><Relationship Id="rId14" Type="http://schemas.openxmlformats.org/officeDocument/2006/relationships/image" Target="../media/image11.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5.xml"/><Relationship Id="rId7" Type="http://schemas.openxmlformats.org/officeDocument/2006/relationships/image" Target="../media/image5.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11.jpg"/><Relationship Id="rId4" Type="http://schemas.openxmlformats.org/officeDocument/2006/relationships/theme" Target="../theme/theme2.xml"/><Relationship Id="rId9"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theme" Target="../theme/theme3.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 group of people in a circle&#10;&#10;Description automatically generated with low confidence">
            <a:extLst>
              <a:ext uri="{FF2B5EF4-FFF2-40B4-BE49-F238E27FC236}">
                <a16:creationId xmlns:a16="http://schemas.microsoft.com/office/drawing/2014/main" id="{E1EDC037-CF91-3C37-2A36-A1739F0CD695}"/>
              </a:ext>
            </a:extLst>
          </p:cNvPr>
          <p:cNvPicPr>
            <a:picLocks noChangeAspect="1"/>
          </p:cNvPicPr>
          <p:nvPr userDrawn="1"/>
        </p:nvPicPr>
        <p:blipFill>
          <a:blip r:embed="rId4">
            <a:alphaModFix amt="20000"/>
          </a:blip>
          <a:stretch>
            <a:fillRect/>
          </a:stretch>
        </p:blipFill>
        <p:spPr>
          <a:xfrm>
            <a:off x="10004675" y="-2297816"/>
            <a:ext cx="7640320" cy="7280775"/>
          </a:xfrm>
          <a:prstGeom prst="rect">
            <a:avLst/>
          </a:prstGeom>
        </p:spPr>
      </p:pic>
      <p:pic>
        <p:nvPicPr>
          <p:cNvPr id="20" name="Picture 19">
            <a:extLst>
              <a:ext uri="{FF2B5EF4-FFF2-40B4-BE49-F238E27FC236}">
                <a16:creationId xmlns:a16="http://schemas.microsoft.com/office/drawing/2014/main" id="{C963D9C6-6EA7-CE77-066B-0FA15BD42CE7}"/>
              </a:ext>
            </a:extLst>
          </p:cNvPr>
          <p:cNvPicPr>
            <a:picLocks/>
          </p:cNvPicPr>
          <p:nvPr userDrawn="1"/>
        </p:nvPicPr>
        <p:blipFill rotWithShape="1">
          <a:blip r:embed="rId5"/>
          <a:srcRect r="1634"/>
          <a:stretch/>
        </p:blipFill>
        <p:spPr>
          <a:xfrm>
            <a:off x="3287486" y="7478379"/>
            <a:ext cx="11281245" cy="742356"/>
          </a:xfrm>
          <a:prstGeom prst="rect">
            <a:avLst/>
          </a:prstGeom>
        </p:spPr>
      </p:pic>
      <p:grpSp>
        <p:nvGrpSpPr>
          <p:cNvPr id="7" name="Group 6">
            <a:extLst>
              <a:ext uri="{FF2B5EF4-FFF2-40B4-BE49-F238E27FC236}">
                <a16:creationId xmlns:a16="http://schemas.microsoft.com/office/drawing/2014/main" id="{696AA7BE-EA58-1958-0349-3D222E981821}"/>
              </a:ext>
            </a:extLst>
          </p:cNvPr>
          <p:cNvGrpSpPr/>
          <p:nvPr userDrawn="1"/>
        </p:nvGrpSpPr>
        <p:grpSpPr>
          <a:xfrm>
            <a:off x="10946990" y="8030443"/>
            <a:ext cx="3466463" cy="702921"/>
            <a:chOff x="12369305" y="8322146"/>
            <a:chExt cx="2130413" cy="432000"/>
          </a:xfrm>
        </p:grpSpPr>
        <p:pic>
          <p:nvPicPr>
            <p:cNvPr id="21" name="Picture 20" descr="A logo of a cloud&#10;&#10;Description automatically generated with low confidence">
              <a:extLst>
                <a:ext uri="{FF2B5EF4-FFF2-40B4-BE49-F238E27FC236}">
                  <a16:creationId xmlns:a16="http://schemas.microsoft.com/office/drawing/2014/main" id="{53C60A92-40B6-79A4-C4FF-28A6174A2F9A}"/>
                </a:ext>
              </a:extLst>
            </p:cNvPr>
            <p:cNvPicPr>
              <a:picLocks noChangeAspect="1"/>
            </p:cNvPicPr>
            <p:nvPr userDrawn="1"/>
          </p:nvPicPr>
          <p:blipFill>
            <a:blip r:embed="rId6"/>
            <a:stretch>
              <a:fillRect/>
            </a:stretch>
          </p:blipFill>
          <p:spPr>
            <a:xfrm>
              <a:off x="12369305" y="8322146"/>
              <a:ext cx="432000" cy="432000"/>
            </a:xfrm>
            <a:prstGeom prst="rect">
              <a:avLst/>
            </a:prstGeom>
          </p:spPr>
        </p:pic>
        <p:pic>
          <p:nvPicPr>
            <p:cNvPr id="22" name="Picture 21" descr="A green circle with white lines on it&#10;&#10;Description automatically generated with low confidence">
              <a:extLst>
                <a:ext uri="{FF2B5EF4-FFF2-40B4-BE49-F238E27FC236}">
                  <a16:creationId xmlns:a16="http://schemas.microsoft.com/office/drawing/2014/main" id="{6306DE90-3047-5EE1-3D6C-0A89B36E4330}"/>
                </a:ext>
              </a:extLst>
            </p:cNvPr>
            <p:cNvPicPr>
              <a:picLocks noChangeAspect="1"/>
            </p:cNvPicPr>
            <p:nvPr userDrawn="1"/>
          </p:nvPicPr>
          <p:blipFill>
            <a:blip r:embed="rId7"/>
            <a:stretch>
              <a:fillRect/>
            </a:stretch>
          </p:blipFill>
          <p:spPr>
            <a:xfrm>
              <a:off x="12935443" y="8322146"/>
              <a:ext cx="432000" cy="432000"/>
            </a:xfrm>
            <a:prstGeom prst="rect">
              <a:avLst/>
            </a:prstGeom>
          </p:spPr>
        </p:pic>
        <p:pic>
          <p:nvPicPr>
            <p:cNvPr id="23" name="Picture 22" descr="A group of people in a circle&#10;&#10;Description automatically generated with medium confidence">
              <a:extLst>
                <a:ext uri="{FF2B5EF4-FFF2-40B4-BE49-F238E27FC236}">
                  <a16:creationId xmlns:a16="http://schemas.microsoft.com/office/drawing/2014/main" id="{DFC6F898-72C4-DAD7-CC6B-A73B6FDFA7BA}"/>
                </a:ext>
              </a:extLst>
            </p:cNvPr>
            <p:cNvPicPr>
              <a:picLocks noChangeAspect="1"/>
            </p:cNvPicPr>
            <p:nvPr userDrawn="1"/>
          </p:nvPicPr>
          <p:blipFill>
            <a:blip r:embed="rId8"/>
            <a:stretch>
              <a:fillRect/>
            </a:stretch>
          </p:blipFill>
          <p:spPr>
            <a:xfrm>
              <a:off x="13501581" y="8322146"/>
              <a:ext cx="432000" cy="432000"/>
            </a:xfrm>
            <a:prstGeom prst="rect">
              <a:avLst/>
            </a:prstGeom>
          </p:spPr>
        </p:pic>
        <p:pic>
          <p:nvPicPr>
            <p:cNvPr id="24" name="Picture 23" descr="A blue circle with white outline of a building and a flag&#10;&#10;Description automatically generated with low confidence">
              <a:extLst>
                <a:ext uri="{FF2B5EF4-FFF2-40B4-BE49-F238E27FC236}">
                  <a16:creationId xmlns:a16="http://schemas.microsoft.com/office/drawing/2014/main" id="{C79B7DA2-C3FB-2096-D36E-0D491EA8A2AA}"/>
                </a:ext>
              </a:extLst>
            </p:cNvPr>
            <p:cNvPicPr>
              <a:picLocks noChangeAspect="1"/>
            </p:cNvPicPr>
            <p:nvPr userDrawn="1"/>
          </p:nvPicPr>
          <p:blipFill>
            <a:blip r:embed="rId9"/>
            <a:stretch>
              <a:fillRect/>
            </a:stretch>
          </p:blipFill>
          <p:spPr>
            <a:xfrm>
              <a:off x="14067718" y="8322146"/>
              <a:ext cx="432000" cy="432000"/>
            </a:xfrm>
            <a:prstGeom prst="rect">
              <a:avLst/>
            </a:prstGeom>
          </p:spPr>
        </p:pic>
      </p:grpSp>
      <p:pic>
        <p:nvPicPr>
          <p:cNvPr id="5" name="Picture 4" descr="A picture containing symbol, emblem, logo, trademark&#10;&#10;Description automatically generated">
            <a:extLst>
              <a:ext uri="{FF2B5EF4-FFF2-40B4-BE49-F238E27FC236}">
                <a16:creationId xmlns:a16="http://schemas.microsoft.com/office/drawing/2014/main" id="{20912322-20BD-2316-D978-4818827E4854}"/>
              </a:ext>
            </a:extLst>
          </p:cNvPr>
          <p:cNvPicPr>
            <a:picLocks noChangeAspect="1"/>
          </p:cNvPicPr>
          <p:nvPr userDrawn="1"/>
        </p:nvPicPr>
        <p:blipFill>
          <a:blip r:embed="rId10"/>
          <a:stretch>
            <a:fillRect/>
          </a:stretch>
        </p:blipFill>
        <p:spPr>
          <a:xfrm>
            <a:off x="3643359" y="7947327"/>
            <a:ext cx="1888895" cy="799148"/>
          </a:xfrm>
          <a:prstGeom prst="rect">
            <a:avLst/>
          </a:prstGeom>
        </p:spPr>
      </p:pic>
      <p:pic>
        <p:nvPicPr>
          <p:cNvPr id="11" name="Picture 10" descr="A black background with red text&#10;&#10;Description automatically generated with low confidence">
            <a:extLst>
              <a:ext uri="{FF2B5EF4-FFF2-40B4-BE49-F238E27FC236}">
                <a16:creationId xmlns:a16="http://schemas.microsoft.com/office/drawing/2014/main" id="{A65E426D-A1EB-D1D4-46DF-AF3777BD4AB5}"/>
              </a:ext>
            </a:extLst>
          </p:cNvPr>
          <p:cNvPicPr>
            <a:picLocks noChangeAspect="1"/>
          </p:cNvPicPr>
          <p:nvPr userDrawn="1"/>
        </p:nvPicPr>
        <p:blipFill>
          <a:blip r:embed="rId11"/>
          <a:stretch>
            <a:fillRect/>
          </a:stretch>
        </p:blipFill>
        <p:spPr>
          <a:xfrm>
            <a:off x="5696646" y="7975723"/>
            <a:ext cx="1678371" cy="742356"/>
          </a:xfrm>
          <a:prstGeom prst="rect">
            <a:avLst/>
          </a:prstGeom>
        </p:spPr>
      </p:pic>
      <p:pic>
        <p:nvPicPr>
          <p:cNvPr id="13" name="Picture 12" descr="Blue and white text on a black background&#10;&#10;Description automatically generated with medium confidence">
            <a:extLst>
              <a:ext uri="{FF2B5EF4-FFF2-40B4-BE49-F238E27FC236}">
                <a16:creationId xmlns:a16="http://schemas.microsoft.com/office/drawing/2014/main" id="{946F7558-3789-33E2-6865-D9165755EB93}"/>
              </a:ext>
            </a:extLst>
          </p:cNvPr>
          <p:cNvPicPr>
            <a:picLocks noChangeAspect="1"/>
          </p:cNvPicPr>
          <p:nvPr userDrawn="1"/>
        </p:nvPicPr>
        <p:blipFill rotWithShape="1">
          <a:blip r:embed="rId12"/>
          <a:srcRect t="17640" b="13019"/>
          <a:stretch/>
        </p:blipFill>
        <p:spPr>
          <a:xfrm>
            <a:off x="7517205" y="8009433"/>
            <a:ext cx="3231160" cy="667081"/>
          </a:xfrm>
          <a:prstGeom prst="rect">
            <a:avLst/>
          </a:prstGeom>
        </p:spPr>
      </p:pic>
      <p:pic>
        <p:nvPicPr>
          <p:cNvPr id="8" name="Picture 7" descr="A blue letter on a black background&#10;&#10;Description automatically generated with low confidence">
            <a:extLst>
              <a:ext uri="{FF2B5EF4-FFF2-40B4-BE49-F238E27FC236}">
                <a16:creationId xmlns:a16="http://schemas.microsoft.com/office/drawing/2014/main" id="{810A75C5-AD08-7789-424C-6D13980209F7}"/>
              </a:ext>
            </a:extLst>
          </p:cNvPr>
          <p:cNvPicPr>
            <a:picLocks noChangeAspect="1"/>
          </p:cNvPicPr>
          <p:nvPr userDrawn="1"/>
        </p:nvPicPr>
        <p:blipFill>
          <a:blip r:embed="rId13"/>
          <a:stretch>
            <a:fillRect/>
          </a:stretch>
        </p:blipFill>
        <p:spPr>
          <a:xfrm>
            <a:off x="691048" y="7655614"/>
            <a:ext cx="2844000" cy="310979"/>
          </a:xfrm>
          <a:prstGeom prst="rect">
            <a:avLst/>
          </a:prstGeom>
        </p:spPr>
      </p:pic>
      <p:pic>
        <p:nvPicPr>
          <p:cNvPr id="2" name="Picture 11" descr="A picture containing text, font, screenshot, electric blue&#10;&#10;Description automatically generated">
            <a:extLst>
              <a:ext uri="{FF2B5EF4-FFF2-40B4-BE49-F238E27FC236}">
                <a16:creationId xmlns:a16="http://schemas.microsoft.com/office/drawing/2014/main" id="{D87E9A01-D76F-7483-FBF2-06E0186B7AED}"/>
              </a:ext>
            </a:extLst>
          </p:cNvPr>
          <p:cNvPicPr>
            <a:picLocks noChangeAspect="1"/>
          </p:cNvPicPr>
          <p:nvPr userDrawn="1"/>
        </p:nvPicPr>
        <p:blipFill rotWithShape="1">
          <a:blip r:embed="rId14"/>
          <a:srcRect l="4268" t="15218"/>
          <a:stretch/>
        </p:blipFill>
        <p:spPr>
          <a:xfrm>
            <a:off x="691047" y="624731"/>
            <a:ext cx="7370757" cy="1733119"/>
          </a:xfrm>
          <a:prstGeom prst="rect">
            <a:avLst/>
          </a:prstGeom>
        </p:spPr>
      </p:pic>
    </p:spTree>
    <p:extLst>
      <p:ext uri="{BB962C8B-B14F-4D97-AF65-F5344CB8AC3E}">
        <p14:creationId xmlns:p14="http://schemas.microsoft.com/office/powerpoint/2010/main" val="3695504736"/>
      </p:ext>
    </p:extLst>
  </p:cSld>
  <p:clrMap bg1="lt1" tx1="dk1" bg2="lt2" tx2="dk2" accent1="accent1" accent2="accent2" accent3="accent3" accent4="accent4" accent5="accent5" accent6="accent6" hlink="hlink" folHlink="folHlink"/>
  <p:sldLayoutIdLst>
    <p:sldLayoutId id="2147483652" r:id="rId1"/>
    <p:sldLayoutId id="2147483651" r:id="rId2"/>
  </p:sldLayoutIdLst>
  <p:hf hdr="0"/>
  <p:txStyles>
    <p:titleStyle>
      <a:lvl1pPr algn="l" defTabSz="1133947" rtl="0" eaLnBrk="1" latinLnBrk="0" hangingPunct="1">
        <a:lnSpc>
          <a:spcPct val="90000"/>
        </a:lnSpc>
        <a:spcBef>
          <a:spcPct val="0"/>
        </a:spcBef>
        <a:buNone/>
        <a:defRPr sz="40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l" defTabSz="1133947" rtl="0" eaLnBrk="1" latinLnBrk="0" hangingPunct="1">
        <a:lnSpc>
          <a:spcPct val="90000"/>
        </a:lnSpc>
        <a:spcBef>
          <a:spcPts val="1240"/>
        </a:spcBef>
        <a:buFont typeface="Arial" panose="020B0604020202020204" pitchFamily="34" charset="0"/>
        <a:buNone/>
        <a:defRPr sz="3472" kern="1200">
          <a:solidFill>
            <a:schemeClr val="tx1"/>
          </a:solidFill>
          <a:latin typeface="+mn-lt"/>
          <a:ea typeface="+mn-ea"/>
          <a:cs typeface="+mn-cs"/>
        </a:defRPr>
      </a:lvl1pPr>
      <a:lvl2pPr marL="850461" indent="-283487" algn="l" defTabSz="1133947" rtl="0" eaLnBrk="1" latinLnBrk="0" hangingPunct="1">
        <a:lnSpc>
          <a:spcPct val="90000"/>
        </a:lnSpc>
        <a:spcBef>
          <a:spcPts val="620"/>
        </a:spcBef>
        <a:buFont typeface="Arial" panose="020B0604020202020204" pitchFamily="34" charset="0"/>
        <a:buChar char="•"/>
        <a:defRPr sz="2976" kern="1200">
          <a:solidFill>
            <a:schemeClr val="tx1"/>
          </a:solidFill>
          <a:latin typeface="+mn-lt"/>
          <a:ea typeface="+mn-ea"/>
          <a:cs typeface="+mn-cs"/>
        </a:defRPr>
      </a:lvl2pPr>
      <a:lvl3pPr marL="1417434" indent="-283487" algn="l" defTabSz="1133947" rtl="0" eaLnBrk="1" latinLnBrk="0" hangingPunct="1">
        <a:lnSpc>
          <a:spcPct val="90000"/>
        </a:lnSpc>
        <a:spcBef>
          <a:spcPts val="620"/>
        </a:spcBef>
        <a:buFont typeface="Arial" panose="020B0604020202020204" pitchFamily="34" charset="0"/>
        <a:buChar char="•"/>
        <a:defRPr sz="2480" kern="1200">
          <a:solidFill>
            <a:schemeClr val="tx1"/>
          </a:solidFill>
          <a:latin typeface="+mn-lt"/>
          <a:ea typeface="+mn-ea"/>
          <a:cs typeface="+mn-cs"/>
        </a:defRPr>
      </a:lvl3pPr>
      <a:lvl4pPr marL="1984408"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4pPr>
      <a:lvl5pPr marL="2551382"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9pPr>
    </p:bodyStyle>
    <p:otherStyle>
      <a:defPPr>
        <a:defRPr lang="en-US"/>
      </a:defPPr>
      <a:lvl1pPr marL="0" algn="l" defTabSz="1133947" rtl="0" eaLnBrk="1" latinLnBrk="0" hangingPunct="1">
        <a:defRPr sz="2232" kern="1200">
          <a:solidFill>
            <a:schemeClr val="tx1"/>
          </a:solidFill>
          <a:latin typeface="+mn-lt"/>
          <a:ea typeface="+mn-ea"/>
          <a:cs typeface="+mn-cs"/>
        </a:defRPr>
      </a:lvl1pPr>
      <a:lvl2pPr marL="566974" algn="l" defTabSz="1133947" rtl="0" eaLnBrk="1" latinLnBrk="0" hangingPunct="1">
        <a:defRPr sz="2232" kern="1200">
          <a:solidFill>
            <a:schemeClr val="tx1"/>
          </a:solidFill>
          <a:latin typeface="+mn-lt"/>
          <a:ea typeface="+mn-ea"/>
          <a:cs typeface="+mn-cs"/>
        </a:defRPr>
      </a:lvl2pPr>
      <a:lvl3pPr marL="1133947" algn="l" defTabSz="1133947" rtl="0" eaLnBrk="1" latinLnBrk="0" hangingPunct="1">
        <a:defRPr sz="2232" kern="1200">
          <a:solidFill>
            <a:schemeClr val="tx1"/>
          </a:solidFill>
          <a:latin typeface="+mn-lt"/>
          <a:ea typeface="+mn-ea"/>
          <a:cs typeface="+mn-cs"/>
        </a:defRPr>
      </a:lvl3pPr>
      <a:lvl4pPr marL="1700921" algn="l" defTabSz="1133947" rtl="0" eaLnBrk="1" latinLnBrk="0" hangingPunct="1">
        <a:defRPr sz="2232" kern="1200">
          <a:solidFill>
            <a:schemeClr val="tx1"/>
          </a:solidFill>
          <a:latin typeface="+mn-lt"/>
          <a:ea typeface="+mn-ea"/>
          <a:cs typeface="+mn-cs"/>
        </a:defRPr>
      </a:lvl4pPr>
      <a:lvl5pPr marL="2267895" algn="l" defTabSz="1133947" rtl="0" eaLnBrk="1" latinLnBrk="0" hangingPunct="1">
        <a:defRPr sz="2232" kern="1200">
          <a:solidFill>
            <a:schemeClr val="tx1"/>
          </a:solidFill>
          <a:latin typeface="+mn-lt"/>
          <a:ea typeface="+mn-ea"/>
          <a:cs typeface="+mn-cs"/>
        </a:defRPr>
      </a:lvl5pPr>
      <a:lvl6pPr marL="2834869" algn="l" defTabSz="1133947" rtl="0" eaLnBrk="1" latinLnBrk="0" hangingPunct="1">
        <a:defRPr sz="2232" kern="1200">
          <a:solidFill>
            <a:schemeClr val="tx1"/>
          </a:solidFill>
          <a:latin typeface="+mn-lt"/>
          <a:ea typeface="+mn-ea"/>
          <a:cs typeface="+mn-cs"/>
        </a:defRPr>
      </a:lvl6pPr>
      <a:lvl7pPr marL="3401842" algn="l" defTabSz="1133947" rtl="0" eaLnBrk="1" latinLnBrk="0" hangingPunct="1">
        <a:defRPr sz="2232" kern="1200">
          <a:solidFill>
            <a:schemeClr val="tx1"/>
          </a:solidFill>
          <a:latin typeface="+mn-lt"/>
          <a:ea typeface="+mn-ea"/>
          <a:cs typeface="+mn-cs"/>
        </a:defRPr>
      </a:lvl7pPr>
      <a:lvl8pPr marL="3968816" algn="l" defTabSz="1133947" rtl="0" eaLnBrk="1" latinLnBrk="0" hangingPunct="1">
        <a:defRPr sz="2232" kern="1200">
          <a:solidFill>
            <a:schemeClr val="tx1"/>
          </a:solidFill>
          <a:latin typeface="+mn-lt"/>
          <a:ea typeface="+mn-ea"/>
          <a:cs typeface="+mn-cs"/>
        </a:defRPr>
      </a:lvl8pPr>
      <a:lvl9pPr marL="4535790" algn="l" defTabSz="1133947" rtl="0" eaLnBrk="1" latinLnBrk="0" hangingPunct="1">
        <a:defRPr sz="223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69AAD97-EC24-0DBB-B73A-C24831B08CCC}"/>
              </a:ext>
            </a:extLst>
          </p:cNvPr>
          <p:cNvSpPr>
            <a:spLocks noGrp="1"/>
          </p:cNvSpPr>
          <p:nvPr>
            <p:ph type="ftr" sz="quarter" idx="3"/>
          </p:nvPr>
        </p:nvSpPr>
        <p:spPr>
          <a:xfrm>
            <a:off x="4961538" y="8123071"/>
            <a:ext cx="5613663" cy="559786"/>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FR" dirty="0"/>
          </a:p>
        </p:txBody>
      </p:sp>
      <p:grpSp>
        <p:nvGrpSpPr>
          <p:cNvPr id="13" name="Group 12">
            <a:extLst>
              <a:ext uri="{FF2B5EF4-FFF2-40B4-BE49-F238E27FC236}">
                <a16:creationId xmlns:a16="http://schemas.microsoft.com/office/drawing/2014/main" id="{E05234FC-8895-E983-AD59-6DC72D5E3A4F}"/>
              </a:ext>
            </a:extLst>
          </p:cNvPr>
          <p:cNvGrpSpPr/>
          <p:nvPr userDrawn="1"/>
        </p:nvGrpSpPr>
        <p:grpSpPr>
          <a:xfrm>
            <a:off x="10946990" y="8030443"/>
            <a:ext cx="3466463" cy="702921"/>
            <a:chOff x="12369305" y="8322146"/>
            <a:chExt cx="2130413" cy="432000"/>
          </a:xfrm>
        </p:grpSpPr>
        <p:pic>
          <p:nvPicPr>
            <p:cNvPr id="14" name="Picture 13" descr="A logo of a cloud&#10;&#10;Description automatically generated with low confidence">
              <a:extLst>
                <a:ext uri="{FF2B5EF4-FFF2-40B4-BE49-F238E27FC236}">
                  <a16:creationId xmlns:a16="http://schemas.microsoft.com/office/drawing/2014/main" id="{E0D13C0A-CAE0-FBA9-24E3-E04DF071A541}"/>
                </a:ext>
              </a:extLst>
            </p:cNvPr>
            <p:cNvPicPr>
              <a:picLocks noChangeAspect="1"/>
            </p:cNvPicPr>
            <p:nvPr userDrawn="1"/>
          </p:nvPicPr>
          <p:blipFill>
            <a:blip r:embed="rId5"/>
            <a:stretch>
              <a:fillRect/>
            </a:stretch>
          </p:blipFill>
          <p:spPr>
            <a:xfrm>
              <a:off x="12369305" y="8322146"/>
              <a:ext cx="432000" cy="432000"/>
            </a:xfrm>
            <a:prstGeom prst="rect">
              <a:avLst/>
            </a:prstGeom>
          </p:spPr>
        </p:pic>
        <p:pic>
          <p:nvPicPr>
            <p:cNvPr id="15" name="Picture 14" descr="A green circle with white lines on it&#10;&#10;Description automatically generated with low confidence">
              <a:extLst>
                <a:ext uri="{FF2B5EF4-FFF2-40B4-BE49-F238E27FC236}">
                  <a16:creationId xmlns:a16="http://schemas.microsoft.com/office/drawing/2014/main" id="{A7846271-F2D5-5106-2234-2C8670CF37FA}"/>
                </a:ext>
              </a:extLst>
            </p:cNvPr>
            <p:cNvPicPr>
              <a:picLocks noChangeAspect="1"/>
            </p:cNvPicPr>
            <p:nvPr userDrawn="1"/>
          </p:nvPicPr>
          <p:blipFill>
            <a:blip r:embed="rId6"/>
            <a:stretch>
              <a:fillRect/>
            </a:stretch>
          </p:blipFill>
          <p:spPr>
            <a:xfrm>
              <a:off x="12935443" y="8322146"/>
              <a:ext cx="432000" cy="432000"/>
            </a:xfrm>
            <a:prstGeom prst="rect">
              <a:avLst/>
            </a:prstGeom>
          </p:spPr>
        </p:pic>
        <p:pic>
          <p:nvPicPr>
            <p:cNvPr id="16" name="Picture 15" descr="A group of people in a circle&#10;&#10;Description automatically generated with medium confidence">
              <a:extLst>
                <a:ext uri="{FF2B5EF4-FFF2-40B4-BE49-F238E27FC236}">
                  <a16:creationId xmlns:a16="http://schemas.microsoft.com/office/drawing/2014/main" id="{76F1437F-72D7-E437-F2EE-4A3AC2E001BA}"/>
                </a:ext>
              </a:extLst>
            </p:cNvPr>
            <p:cNvPicPr>
              <a:picLocks noChangeAspect="1"/>
            </p:cNvPicPr>
            <p:nvPr userDrawn="1"/>
          </p:nvPicPr>
          <p:blipFill>
            <a:blip r:embed="rId7"/>
            <a:stretch>
              <a:fillRect/>
            </a:stretch>
          </p:blipFill>
          <p:spPr>
            <a:xfrm>
              <a:off x="13501581" y="8322146"/>
              <a:ext cx="432000" cy="432000"/>
            </a:xfrm>
            <a:prstGeom prst="rect">
              <a:avLst/>
            </a:prstGeom>
          </p:spPr>
        </p:pic>
        <p:pic>
          <p:nvPicPr>
            <p:cNvPr id="17" name="Picture 16" descr="A blue circle with white outline of a building and a flag&#10;&#10;Description automatically generated with low confidence">
              <a:extLst>
                <a:ext uri="{FF2B5EF4-FFF2-40B4-BE49-F238E27FC236}">
                  <a16:creationId xmlns:a16="http://schemas.microsoft.com/office/drawing/2014/main" id="{CA51F18C-06CD-426B-84E1-A917F835786B}"/>
                </a:ext>
              </a:extLst>
            </p:cNvPr>
            <p:cNvPicPr>
              <a:picLocks noChangeAspect="1"/>
            </p:cNvPicPr>
            <p:nvPr userDrawn="1"/>
          </p:nvPicPr>
          <p:blipFill>
            <a:blip r:embed="rId8"/>
            <a:stretch>
              <a:fillRect/>
            </a:stretch>
          </p:blipFill>
          <p:spPr>
            <a:xfrm>
              <a:off x="14067718" y="8322146"/>
              <a:ext cx="432000" cy="432000"/>
            </a:xfrm>
            <a:prstGeom prst="rect">
              <a:avLst/>
            </a:prstGeom>
          </p:spPr>
        </p:pic>
      </p:grpSp>
      <p:pic>
        <p:nvPicPr>
          <p:cNvPr id="18" name="Picture 17">
            <a:extLst>
              <a:ext uri="{FF2B5EF4-FFF2-40B4-BE49-F238E27FC236}">
                <a16:creationId xmlns:a16="http://schemas.microsoft.com/office/drawing/2014/main" id="{95546E26-68D8-4549-158A-3A2899C9BF5B}"/>
              </a:ext>
            </a:extLst>
          </p:cNvPr>
          <p:cNvPicPr>
            <a:picLocks/>
          </p:cNvPicPr>
          <p:nvPr userDrawn="1"/>
        </p:nvPicPr>
        <p:blipFill rotWithShape="1">
          <a:blip r:embed="rId9"/>
          <a:srcRect r="1634"/>
          <a:stretch/>
        </p:blipFill>
        <p:spPr>
          <a:xfrm>
            <a:off x="4529470" y="7478379"/>
            <a:ext cx="10039261" cy="742356"/>
          </a:xfrm>
          <a:prstGeom prst="rect">
            <a:avLst/>
          </a:prstGeom>
        </p:spPr>
      </p:pic>
      <p:pic>
        <p:nvPicPr>
          <p:cNvPr id="3" name="Picture 2" descr="A picture containing text, font, screenshot, electric blue&#10;&#10;Description automatically generated">
            <a:extLst>
              <a:ext uri="{FF2B5EF4-FFF2-40B4-BE49-F238E27FC236}">
                <a16:creationId xmlns:a16="http://schemas.microsoft.com/office/drawing/2014/main" id="{85D3E8CA-9A84-EE7B-7142-03B7FD71A48D}"/>
              </a:ext>
            </a:extLst>
          </p:cNvPr>
          <p:cNvPicPr>
            <a:picLocks noChangeAspect="1"/>
          </p:cNvPicPr>
          <p:nvPr userDrawn="1"/>
        </p:nvPicPr>
        <p:blipFill rotWithShape="1">
          <a:blip r:embed="rId10"/>
          <a:srcRect l="4268" t="15218"/>
          <a:stretch/>
        </p:blipFill>
        <p:spPr>
          <a:xfrm>
            <a:off x="671255" y="7539234"/>
            <a:ext cx="4178110" cy="982418"/>
          </a:xfrm>
          <a:prstGeom prst="rect">
            <a:avLst/>
          </a:prstGeom>
        </p:spPr>
      </p:pic>
    </p:spTree>
    <p:extLst>
      <p:ext uri="{BB962C8B-B14F-4D97-AF65-F5344CB8AC3E}">
        <p14:creationId xmlns:p14="http://schemas.microsoft.com/office/powerpoint/2010/main" val="271337992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11" r:id="rId3"/>
  </p:sldLayoutIdLst>
  <p:hf hdr="0"/>
  <p:txStyles>
    <p:title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l" defTabSz="1133947" rtl="0" eaLnBrk="1" latinLnBrk="0" hangingPunct="1">
        <a:lnSpc>
          <a:spcPct val="90000"/>
        </a:lnSpc>
        <a:spcBef>
          <a:spcPts val="1240"/>
        </a:spcBef>
        <a:buFont typeface="Arial" panose="020B0604020202020204" pitchFamily="34" charset="0"/>
        <a:buNone/>
        <a:defRPr sz="3472" kern="1200">
          <a:solidFill>
            <a:schemeClr val="tx1"/>
          </a:solidFill>
          <a:latin typeface="+mn-lt"/>
          <a:ea typeface="+mn-ea"/>
          <a:cs typeface="+mn-cs"/>
        </a:defRPr>
      </a:lvl1pPr>
      <a:lvl2pPr marL="850461" indent="-283487" algn="l" defTabSz="1133947" rtl="0" eaLnBrk="1" latinLnBrk="0" hangingPunct="1">
        <a:lnSpc>
          <a:spcPct val="90000"/>
        </a:lnSpc>
        <a:spcBef>
          <a:spcPts val="620"/>
        </a:spcBef>
        <a:buFont typeface="Arial" panose="020B0604020202020204" pitchFamily="34" charset="0"/>
        <a:buChar char="•"/>
        <a:defRPr sz="2976" kern="1200">
          <a:solidFill>
            <a:schemeClr val="tx1"/>
          </a:solidFill>
          <a:latin typeface="+mn-lt"/>
          <a:ea typeface="+mn-ea"/>
          <a:cs typeface="+mn-cs"/>
        </a:defRPr>
      </a:lvl2pPr>
      <a:lvl3pPr marL="1417434" indent="-283487" algn="l" defTabSz="1133947" rtl="0" eaLnBrk="1" latinLnBrk="0" hangingPunct="1">
        <a:lnSpc>
          <a:spcPct val="90000"/>
        </a:lnSpc>
        <a:spcBef>
          <a:spcPts val="620"/>
        </a:spcBef>
        <a:buFont typeface="Arial" panose="020B0604020202020204" pitchFamily="34" charset="0"/>
        <a:buChar char="•"/>
        <a:defRPr sz="2480" kern="1200">
          <a:solidFill>
            <a:schemeClr val="tx1"/>
          </a:solidFill>
          <a:latin typeface="+mn-lt"/>
          <a:ea typeface="+mn-ea"/>
          <a:cs typeface="+mn-cs"/>
        </a:defRPr>
      </a:lvl3pPr>
      <a:lvl4pPr marL="1984408"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4pPr>
      <a:lvl5pPr marL="2551382"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9pPr>
    </p:bodyStyle>
    <p:otherStyle>
      <a:defPPr>
        <a:defRPr lang="en-US"/>
      </a:defPPr>
      <a:lvl1pPr marL="0" algn="l" defTabSz="1133947" rtl="0" eaLnBrk="1" latinLnBrk="0" hangingPunct="1">
        <a:defRPr sz="2232" kern="1200">
          <a:solidFill>
            <a:schemeClr val="tx1"/>
          </a:solidFill>
          <a:latin typeface="+mn-lt"/>
          <a:ea typeface="+mn-ea"/>
          <a:cs typeface="+mn-cs"/>
        </a:defRPr>
      </a:lvl1pPr>
      <a:lvl2pPr marL="566974" algn="l" defTabSz="1133947" rtl="0" eaLnBrk="1" latinLnBrk="0" hangingPunct="1">
        <a:defRPr sz="2232" kern="1200">
          <a:solidFill>
            <a:schemeClr val="tx1"/>
          </a:solidFill>
          <a:latin typeface="+mn-lt"/>
          <a:ea typeface="+mn-ea"/>
          <a:cs typeface="+mn-cs"/>
        </a:defRPr>
      </a:lvl2pPr>
      <a:lvl3pPr marL="1133947" algn="l" defTabSz="1133947" rtl="0" eaLnBrk="1" latinLnBrk="0" hangingPunct="1">
        <a:defRPr sz="2232" kern="1200">
          <a:solidFill>
            <a:schemeClr val="tx1"/>
          </a:solidFill>
          <a:latin typeface="+mn-lt"/>
          <a:ea typeface="+mn-ea"/>
          <a:cs typeface="+mn-cs"/>
        </a:defRPr>
      </a:lvl3pPr>
      <a:lvl4pPr marL="1700921" algn="l" defTabSz="1133947" rtl="0" eaLnBrk="1" latinLnBrk="0" hangingPunct="1">
        <a:defRPr sz="2232" kern="1200">
          <a:solidFill>
            <a:schemeClr val="tx1"/>
          </a:solidFill>
          <a:latin typeface="+mn-lt"/>
          <a:ea typeface="+mn-ea"/>
          <a:cs typeface="+mn-cs"/>
        </a:defRPr>
      </a:lvl4pPr>
      <a:lvl5pPr marL="2267895" algn="l" defTabSz="1133947" rtl="0" eaLnBrk="1" latinLnBrk="0" hangingPunct="1">
        <a:defRPr sz="2232" kern="1200">
          <a:solidFill>
            <a:schemeClr val="tx1"/>
          </a:solidFill>
          <a:latin typeface="+mn-lt"/>
          <a:ea typeface="+mn-ea"/>
          <a:cs typeface="+mn-cs"/>
        </a:defRPr>
      </a:lvl5pPr>
      <a:lvl6pPr marL="2834869" algn="l" defTabSz="1133947" rtl="0" eaLnBrk="1" latinLnBrk="0" hangingPunct="1">
        <a:defRPr sz="2232" kern="1200">
          <a:solidFill>
            <a:schemeClr val="tx1"/>
          </a:solidFill>
          <a:latin typeface="+mn-lt"/>
          <a:ea typeface="+mn-ea"/>
          <a:cs typeface="+mn-cs"/>
        </a:defRPr>
      </a:lvl6pPr>
      <a:lvl7pPr marL="3401842" algn="l" defTabSz="1133947" rtl="0" eaLnBrk="1" latinLnBrk="0" hangingPunct="1">
        <a:defRPr sz="2232" kern="1200">
          <a:solidFill>
            <a:schemeClr val="tx1"/>
          </a:solidFill>
          <a:latin typeface="+mn-lt"/>
          <a:ea typeface="+mn-ea"/>
          <a:cs typeface="+mn-cs"/>
        </a:defRPr>
      </a:lvl7pPr>
      <a:lvl8pPr marL="3968816" algn="l" defTabSz="1133947" rtl="0" eaLnBrk="1" latinLnBrk="0" hangingPunct="1">
        <a:defRPr sz="2232" kern="1200">
          <a:solidFill>
            <a:schemeClr val="tx1"/>
          </a:solidFill>
          <a:latin typeface="+mn-lt"/>
          <a:ea typeface="+mn-ea"/>
          <a:cs typeface="+mn-cs"/>
        </a:defRPr>
      </a:lvl8pPr>
      <a:lvl9pPr marL="4535790" algn="l" defTabSz="1133947" rtl="0" eaLnBrk="1" latinLnBrk="0" hangingPunct="1">
        <a:defRPr sz="223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6DFC3BF-D283-6F6C-E991-40973BED16F9}"/>
              </a:ext>
            </a:extLst>
          </p:cNvPr>
          <p:cNvSpPr>
            <a:spLocks noGrp="1"/>
          </p:cNvSpPr>
          <p:nvPr>
            <p:ph type="dt" sz="half" idx="2"/>
          </p:nvPr>
        </p:nvSpPr>
        <p:spPr>
          <a:xfrm>
            <a:off x="10918836" y="8162823"/>
            <a:ext cx="3203565" cy="479425"/>
          </a:xfrm>
          <a:prstGeom prst="rect">
            <a:avLst/>
          </a:prstGeom>
        </p:spPr>
        <p:txBody>
          <a:bodyPr vert="horz" lIns="91440" tIns="45720" rIns="91440" bIns="45720" rtlCol="0" anchor="ctr"/>
          <a:lstStyle>
            <a:lvl1pPr algn="l">
              <a:defRPr sz="1200">
                <a:solidFill>
                  <a:schemeClr val="bg1"/>
                </a:solidFill>
              </a:defRPr>
            </a:lvl1pPr>
          </a:lstStyle>
          <a:p>
            <a:fld id="{257C4484-84D2-FB42-946F-B9793ADC6846}" type="datetimeFigureOut">
              <a:rPr lang="en-FR" smtClean="0"/>
              <a:pPr/>
              <a:t>02/21/2024</a:t>
            </a:fld>
            <a:endParaRPr lang="en-FR"/>
          </a:p>
        </p:txBody>
      </p:sp>
      <p:sp>
        <p:nvSpPr>
          <p:cNvPr id="5" name="Footer Placeholder 4">
            <a:extLst>
              <a:ext uri="{FF2B5EF4-FFF2-40B4-BE49-F238E27FC236}">
                <a16:creationId xmlns:a16="http://schemas.microsoft.com/office/drawing/2014/main" id="{E1F07AA2-7CC6-19D6-1565-45EE125E3961}"/>
              </a:ext>
            </a:extLst>
          </p:cNvPr>
          <p:cNvSpPr>
            <a:spLocks noGrp="1"/>
          </p:cNvSpPr>
          <p:nvPr>
            <p:ph type="ftr" sz="quarter" idx="3"/>
          </p:nvPr>
        </p:nvSpPr>
        <p:spPr>
          <a:xfrm>
            <a:off x="996949" y="8162818"/>
            <a:ext cx="9638961" cy="479425"/>
          </a:xfrm>
          <a:prstGeom prst="rect">
            <a:avLst/>
          </a:prstGeom>
        </p:spPr>
        <p:txBody>
          <a:bodyPr vert="horz" lIns="91440" tIns="45720" rIns="91440" bIns="45720" rtlCol="0" anchor="ctr"/>
          <a:lstStyle>
            <a:lvl1pPr algn="ctr">
              <a:defRPr sz="1200">
                <a:solidFill>
                  <a:schemeClr val="bg1"/>
                </a:solidFill>
              </a:defRPr>
            </a:lvl1pPr>
          </a:lstStyle>
          <a:p>
            <a:endParaRPr lang="en-FR" dirty="0"/>
          </a:p>
        </p:txBody>
      </p:sp>
      <p:pic>
        <p:nvPicPr>
          <p:cNvPr id="8" name="Picture 7" descr="A black background with white text&#10;&#10;Description automatically generated with low confidence">
            <a:extLst>
              <a:ext uri="{FF2B5EF4-FFF2-40B4-BE49-F238E27FC236}">
                <a16:creationId xmlns:a16="http://schemas.microsoft.com/office/drawing/2014/main" id="{31433D68-F870-7319-370F-2CFAD1222C5F}"/>
              </a:ext>
            </a:extLst>
          </p:cNvPr>
          <p:cNvPicPr>
            <a:picLocks noChangeAspect="1"/>
          </p:cNvPicPr>
          <p:nvPr userDrawn="1"/>
        </p:nvPicPr>
        <p:blipFill>
          <a:blip r:embed="rId4"/>
          <a:stretch>
            <a:fillRect/>
          </a:stretch>
        </p:blipFill>
        <p:spPr>
          <a:xfrm>
            <a:off x="9478532" y="5296195"/>
            <a:ext cx="4461605" cy="1198365"/>
          </a:xfrm>
          <a:prstGeom prst="rect">
            <a:avLst/>
          </a:prstGeom>
        </p:spPr>
      </p:pic>
      <p:pic>
        <p:nvPicPr>
          <p:cNvPr id="10" name="Picture 9" descr="A black background with white text&#10;&#10;Description automatically generated with low confidence">
            <a:extLst>
              <a:ext uri="{FF2B5EF4-FFF2-40B4-BE49-F238E27FC236}">
                <a16:creationId xmlns:a16="http://schemas.microsoft.com/office/drawing/2014/main" id="{E6994DF6-E5F3-78F8-B029-714C95CCC2CE}"/>
              </a:ext>
            </a:extLst>
          </p:cNvPr>
          <p:cNvPicPr>
            <a:picLocks noChangeAspect="1"/>
          </p:cNvPicPr>
          <p:nvPr userDrawn="1"/>
        </p:nvPicPr>
        <p:blipFill>
          <a:blip r:embed="rId5"/>
          <a:stretch>
            <a:fillRect/>
          </a:stretch>
        </p:blipFill>
        <p:spPr>
          <a:xfrm>
            <a:off x="9331182" y="1790996"/>
            <a:ext cx="5440541" cy="1597223"/>
          </a:xfrm>
          <a:prstGeom prst="rect">
            <a:avLst/>
          </a:prstGeom>
        </p:spPr>
      </p:pic>
      <p:pic>
        <p:nvPicPr>
          <p:cNvPr id="12" name="Picture 11" descr="A black background with white text&#10;&#10;Description automatically generated with low confidence">
            <a:extLst>
              <a:ext uri="{FF2B5EF4-FFF2-40B4-BE49-F238E27FC236}">
                <a16:creationId xmlns:a16="http://schemas.microsoft.com/office/drawing/2014/main" id="{BEC66318-4B41-FCF9-6E5B-E9303F5986B0}"/>
              </a:ext>
            </a:extLst>
          </p:cNvPr>
          <p:cNvPicPr>
            <a:picLocks noChangeAspect="1"/>
          </p:cNvPicPr>
          <p:nvPr userDrawn="1"/>
        </p:nvPicPr>
        <p:blipFill>
          <a:blip r:embed="rId6"/>
          <a:stretch>
            <a:fillRect/>
          </a:stretch>
        </p:blipFill>
        <p:spPr>
          <a:xfrm>
            <a:off x="9478532" y="3665438"/>
            <a:ext cx="2588466" cy="1198364"/>
          </a:xfrm>
          <a:prstGeom prst="rect">
            <a:avLst/>
          </a:prstGeom>
        </p:spPr>
      </p:pic>
      <p:cxnSp>
        <p:nvCxnSpPr>
          <p:cNvPr id="14" name="Straight Connector 13">
            <a:extLst>
              <a:ext uri="{FF2B5EF4-FFF2-40B4-BE49-F238E27FC236}">
                <a16:creationId xmlns:a16="http://schemas.microsoft.com/office/drawing/2014/main" id="{4F790BE2-F4F1-71D0-C458-8FA7762ED7E6}"/>
              </a:ext>
            </a:extLst>
          </p:cNvPr>
          <p:cNvCxnSpPr>
            <a:cxnSpLocks/>
          </p:cNvCxnSpPr>
          <p:nvPr userDrawn="1"/>
        </p:nvCxnSpPr>
        <p:spPr>
          <a:xfrm>
            <a:off x="8915401" y="1359877"/>
            <a:ext cx="0" cy="60553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8B3F02B-CECB-5F4D-E5C6-C927179D40FE}"/>
              </a:ext>
            </a:extLst>
          </p:cNvPr>
          <p:cNvCxnSpPr>
            <a:cxnSpLocks/>
          </p:cNvCxnSpPr>
          <p:nvPr userDrawn="1"/>
        </p:nvCxnSpPr>
        <p:spPr>
          <a:xfrm flipH="1">
            <a:off x="996949" y="5503863"/>
            <a:ext cx="32464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Picture 5" descr="A blue flag with yellow stars on it&#10;&#10;Description automatically generated with low confidence">
            <a:extLst>
              <a:ext uri="{FF2B5EF4-FFF2-40B4-BE49-F238E27FC236}">
                <a16:creationId xmlns:a16="http://schemas.microsoft.com/office/drawing/2014/main" id="{2D7AC3D6-C167-76BB-D5CF-1CFBD574AD2B}"/>
              </a:ext>
            </a:extLst>
          </p:cNvPr>
          <p:cNvPicPr>
            <a:picLocks noChangeAspect="1"/>
          </p:cNvPicPr>
          <p:nvPr userDrawn="1"/>
        </p:nvPicPr>
        <p:blipFill>
          <a:blip r:embed="rId7"/>
          <a:stretch>
            <a:fillRect/>
          </a:stretch>
        </p:blipFill>
        <p:spPr>
          <a:xfrm>
            <a:off x="643387" y="1058324"/>
            <a:ext cx="7200000" cy="1911628"/>
          </a:xfrm>
          <a:prstGeom prst="rect">
            <a:avLst/>
          </a:prstGeom>
        </p:spPr>
      </p:pic>
    </p:spTree>
    <p:extLst>
      <p:ext uri="{BB962C8B-B14F-4D97-AF65-F5344CB8AC3E}">
        <p14:creationId xmlns:p14="http://schemas.microsoft.com/office/powerpoint/2010/main" val="2985094934"/>
      </p:ext>
    </p:extLst>
  </p:cSld>
  <p:clrMap bg1="lt1" tx1="dk1" bg2="lt2" tx2="dk2" accent1="accent1" accent2="accent2" accent3="accent3" accent4="accent4" accent5="accent5" accent6="accent6" hlink="hlink" folHlink="folHlink"/>
  <p:sldLayoutIdLst>
    <p:sldLayoutId id="2147483648" r:id="rId1"/>
  </p:sldLayoutIdLst>
  <p:txStyles>
    <p:titleStyle>
      <a:lvl1pPr algn="l" defTabSz="914400" rtl="0" eaLnBrk="1" latinLnBrk="0" hangingPunct="1">
        <a:lnSpc>
          <a:spcPct val="90000"/>
        </a:lnSpc>
        <a:spcBef>
          <a:spcPct val="0"/>
        </a:spcBef>
        <a:buNone/>
        <a:defRPr sz="4400" b="1" kern="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customXml" Target="../ink/ink5.xml"/><Relationship Id="rId7" Type="http://schemas.openxmlformats.org/officeDocument/2006/relationships/customXml" Target="../ink/ink4.xml"/><Relationship Id="rId12" Type="http://schemas.openxmlformats.org/officeDocument/2006/relationships/image" Target="../media/image18.jpg"/><Relationship Id="rId2" Type="http://schemas.openxmlformats.org/officeDocument/2006/relationships/customXml" Target="../ink/ink1.xml"/><Relationship Id="rId1" Type="http://schemas.openxmlformats.org/officeDocument/2006/relationships/slideLayout" Target="../slideLayouts/slideLayout4.xml"/><Relationship Id="rId6" Type="http://schemas.openxmlformats.org/officeDocument/2006/relationships/customXml" Target="../ink/ink3.xml"/><Relationship Id="rId11" Type="http://schemas.openxmlformats.org/officeDocument/2006/relationships/image" Target="../media/image17.jpg"/><Relationship Id="rId5" Type="http://schemas.openxmlformats.org/officeDocument/2006/relationships/customXml" Target="../ink/ink2.xml"/><Relationship Id="rId10" Type="http://schemas.openxmlformats.org/officeDocument/2006/relationships/customXml" Target="../ink/ink7.xml"/><Relationship Id="rId4" Type="http://schemas.openxmlformats.org/officeDocument/2006/relationships/image" Target="../media/image20.png"/><Relationship Id="rId9" Type="http://schemas.openxmlformats.org/officeDocument/2006/relationships/customXml" Target="../ink/ink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hyperlink" Target="http://www.interregnextmed.eu/"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DC80C-815C-B578-CB58-9C1A9DBBFF91}"/>
              </a:ext>
            </a:extLst>
          </p:cNvPr>
          <p:cNvSpPr>
            <a:spLocks noGrp="1"/>
          </p:cNvSpPr>
          <p:nvPr>
            <p:ph type="title"/>
          </p:nvPr>
        </p:nvSpPr>
        <p:spPr/>
        <p:txBody>
          <a:bodyPr/>
          <a:lstStyle/>
          <a:p>
            <a:r>
              <a:rPr lang="es-ES_tradnl" dirty="0" err="1"/>
              <a:t>Critères</a:t>
            </a:r>
            <a:r>
              <a:rPr lang="es-ES_tradnl" dirty="0"/>
              <a:t> et </a:t>
            </a:r>
            <a:r>
              <a:rPr lang="es-ES_tradnl" dirty="0" err="1"/>
              <a:t>processus</a:t>
            </a:r>
            <a:r>
              <a:rPr lang="es-ES_tradnl" dirty="0"/>
              <a:t> </a:t>
            </a:r>
            <a:r>
              <a:rPr lang="es-ES_tradnl" dirty="0" err="1"/>
              <a:t>d'évaluation</a:t>
            </a:r>
            <a:endParaRPr lang="en-FR" dirty="0"/>
          </a:p>
        </p:txBody>
      </p:sp>
      <p:sp>
        <p:nvSpPr>
          <p:cNvPr id="3" name="Content Placeholder 2">
            <a:extLst>
              <a:ext uri="{FF2B5EF4-FFF2-40B4-BE49-F238E27FC236}">
                <a16:creationId xmlns:a16="http://schemas.microsoft.com/office/drawing/2014/main" id="{03FC5ABA-3A7F-77B5-A8CD-35A814C06887}"/>
              </a:ext>
            </a:extLst>
          </p:cNvPr>
          <p:cNvSpPr>
            <a:spLocks noGrp="1"/>
          </p:cNvSpPr>
          <p:nvPr>
            <p:ph idx="1"/>
          </p:nvPr>
        </p:nvSpPr>
        <p:spPr/>
        <p:txBody>
          <a:bodyPr/>
          <a:lstStyle/>
          <a:p>
            <a:r>
              <a:rPr lang="es-ES_tradnl" dirty="0"/>
              <a:t>Premier </a:t>
            </a:r>
            <a:r>
              <a:rPr lang="es-ES_tradnl" dirty="0" err="1"/>
              <a:t>appel</a:t>
            </a:r>
            <a:r>
              <a:rPr lang="es-ES_tradnl" dirty="0"/>
              <a:t> à </a:t>
            </a:r>
            <a:r>
              <a:rPr lang="es-ES_tradnl" dirty="0" err="1"/>
              <a:t>propositions</a:t>
            </a:r>
            <a:endParaRPr lang="en-FR" dirty="0">
              <a:highlight>
                <a:srgbClr val="FFFF00"/>
              </a:highlight>
            </a:endParaRPr>
          </a:p>
        </p:txBody>
      </p:sp>
    </p:spTree>
    <p:extLst>
      <p:ext uri="{BB962C8B-B14F-4D97-AF65-F5344CB8AC3E}">
        <p14:creationId xmlns:p14="http://schemas.microsoft.com/office/powerpoint/2010/main" val="890590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18BC61-5273-D6E7-A242-CD99C693FFC6}"/>
              </a:ext>
            </a:extLst>
          </p:cNvPr>
          <p:cNvSpPr>
            <a:spLocks noGrp="1"/>
          </p:cNvSpPr>
          <p:nvPr>
            <p:ph type="title"/>
          </p:nvPr>
        </p:nvSpPr>
        <p:spPr/>
        <p:txBody>
          <a:bodyPr/>
          <a:lstStyle/>
          <a:p>
            <a:r>
              <a:rPr lang="en-US" dirty="0"/>
              <a:t>3. </a:t>
            </a:r>
            <a:r>
              <a:rPr lang="en-US" dirty="0" err="1"/>
              <a:t>Contrôle</a:t>
            </a:r>
            <a:r>
              <a:rPr lang="en-US" dirty="0"/>
              <a:t> </a:t>
            </a:r>
            <a:r>
              <a:rPr lang="en-US" dirty="0" err="1"/>
              <a:t>administratif</a:t>
            </a:r>
            <a:endParaRPr lang="en-US" dirty="0"/>
          </a:p>
        </p:txBody>
      </p:sp>
      <p:sp>
        <p:nvSpPr>
          <p:cNvPr id="3" name="Marcador de fecha 2">
            <a:extLst>
              <a:ext uri="{FF2B5EF4-FFF2-40B4-BE49-F238E27FC236}">
                <a16:creationId xmlns:a16="http://schemas.microsoft.com/office/drawing/2014/main" id="{F37D12AF-809B-2934-48A0-CA69834BE7A2}"/>
              </a:ext>
            </a:extLst>
          </p:cNvPr>
          <p:cNvSpPr>
            <a:spLocks noGrp="1"/>
          </p:cNvSpPr>
          <p:nvPr>
            <p:ph type="dt" sz="half" idx="12"/>
          </p:nvPr>
        </p:nvSpPr>
        <p:spPr/>
        <p:txBody>
          <a:bodyPr/>
          <a:lstStyle/>
          <a:p>
            <a:fld id="{7A743FE6-D998-403D-946F-DC2BDCFC58AA}" type="datetime1">
              <a:rPr lang="LID4096" smtClean="0"/>
              <a:t>02/21/2024</a:t>
            </a:fld>
            <a:endParaRPr lang="en-FR"/>
          </a:p>
        </p:txBody>
      </p:sp>
    </p:spTree>
    <p:extLst>
      <p:ext uri="{BB962C8B-B14F-4D97-AF65-F5344CB8AC3E}">
        <p14:creationId xmlns:p14="http://schemas.microsoft.com/office/powerpoint/2010/main" val="421565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943" y="316681"/>
            <a:ext cx="13631463" cy="593506"/>
          </a:xfrm>
        </p:spPr>
        <p:txBody>
          <a:bodyPr/>
          <a:lstStyle/>
          <a:p>
            <a:r>
              <a:rPr lang="en-US" cap="none" dirty="0"/>
              <a:t>Conseils et </a:t>
            </a:r>
            <a:r>
              <a:rPr lang="en-US" cap="none" dirty="0" err="1"/>
              <a:t>recommandations</a:t>
            </a:r>
            <a:r>
              <a:rPr lang="en-US" cap="none" dirty="0"/>
              <a:t> </a:t>
            </a:r>
            <a:endParaRPr lang="en-FR" cap="none" dirty="0"/>
          </a:p>
        </p:txBody>
      </p:sp>
      <p:sp>
        <p:nvSpPr>
          <p:cNvPr id="4" name="Segnaposto contenuto 2">
            <a:extLst>
              <a:ext uri="{FF2B5EF4-FFF2-40B4-BE49-F238E27FC236}">
                <a16:creationId xmlns:a16="http://schemas.microsoft.com/office/drawing/2014/main" id="{9FD5F093-35BE-A63C-5A7F-382F023203E0}"/>
              </a:ext>
            </a:extLst>
          </p:cNvPr>
          <p:cNvSpPr txBox="1">
            <a:spLocks/>
          </p:cNvSpPr>
          <p:nvPr/>
        </p:nvSpPr>
        <p:spPr bwMode="auto">
          <a:xfrm>
            <a:off x="743207" y="1199155"/>
            <a:ext cx="13943349" cy="56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eaLnBrk="1" hangingPunct="1">
              <a:spcBef>
                <a:spcPct val="20000"/>
              </a:spcBef>
              <a:spcAft>
                <a:spcPts val="1200"/>
              </a:spcAft>
            </a:pP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Dans le programme IEV CTF MED, un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pourcentage</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important de propositions </a:t>
            </a:r>
            <a:r>
              <a:rPr lang="en-GB" altLang="it-IT" sz="2400" b="1" u="sng"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ont</a:t>
            </a:r>
            <a:r>
              <a:rPr lang="en-GB" altLang="it-IT" sz="2400" b="1" u="sng"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GB" altLang="it-IT" sz="2400" b="1" u="sng"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été</a:t>
            </a:r>
            <a:r>
              <a:rPr lang="en-GB" altLang="it-IT" sz="2400" b="1" u="sng"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GB" altLang="it-IT" sz="2400" b="1" u="sng"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rejetées</a:t>
            </a:r>
            <a:r>
              <a:rPr lang="en-GB" altLang="it-IT" sz="2400" b="1" u="sng" dirty="0">
                <a:solidFill>
                  <a:srgbClr val="000000"/>
                </a:solidFill>
                <a:latin typeface="Open Sans" panose="020B0606030504020204" pitchFamily="34" charset="0"/>
                <a:ea typeface="Open Sans" panose="020B0606030504020204" pitchFamily="34" charset="0"/>
                <a:cs typeface="Open Sans" panose="020B0606030504020204" pitchFamily="34" charset="0"/>
              </a:rPr>
              <a:t> dans </a:t>
            </a:r>
            <a:r>
              <a:rPr lang="en-GB" altLang="it-IT" sz="2400" b="1" u="sng"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cette</a:t>
            </a:r>
            <a:r>
              <a:rPr lang="en-GB" altLang="it-IT" sz="2400" b="1" u="sng" dirty="0">
                <a:solidFill>
                  <a:srgbClr val="000000"/>
                </a:solidFill>
                <a:latin typeface="Open Sans" panose="020B0606030504020204" pitchFamily="34" charset="0"/>
                <a:ea typeface="Open Sans" panose="020B0606030504020204" pitchFamily="34" charset="0"/>
                <a:cs typeface="Open Sans" panose="020B0606030504020204" pitchFamily="34" charset="0"/>
              </a:rPr>
              <a:t> étape</a:t>
            </a:r>
            <a:r>
              <a:rPr lang="en-GB" altLang="it-IT" sz="2400" u="sng" dirty="0">
                <a:solidFill>
                  <a:srgbClr val="000000"/>
                </a:solidFill>
                <a:latin typeface="Open Sans" panose="020B0606030504020204" pitchFamily="34" charset="0"/>
                <a:ea typeface="Open Sans" panose="020B0606030504020204" pitchFamily="34" charset="0"/>
                <a:cs typeface="Open Sans" panose="020B0606030504020204" pitchFamily="34" charset="0"/>
              </a:rPr>
              <a:t>.</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Même</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si</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le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formulaire</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en</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ligne</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permet</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de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réduire</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le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nombre</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de propositions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rejetées</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sur base de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critère</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administratif</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veuillez</a:t>
            </a:r>
            <a:r>
              <a:rPr lang="en-GB" altLang="it-IT" sz="24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p>
          <a:p>
            <a:pPr marL="342900" indent="-342900" algn="just" eaLnBrk="1" hangingPunct="1">
              <a:spcBef>
                <a:spcPct val="20000"/>
              </a:spcBef>
              <a:spcAft>
                <a:spcPts val="600"/>
              </a:spcAft>
              <a:buFont typeface="Arial" panose="020B0604020202020204" pitchFamily="34" charset="0"/>
              <a:buChar char="•"/>
            </a:pPr>
            <a:r>
              <a:rPr lang="en-GB" altLang="it-IT" sz="2400" dirty="0" err="1">
                <a:latin typeface="Open Sans" panose="020B0606030504020204" pitchFamily="34" charset="0"/>
                <a:ea typeface="Open Sans" panose="020B0606030504020204" pitchFamily="34" charset="0"/>
                <a:cs typeface="Open Sans" panose="020B0606030504020204" pitchFamily="34" charset="0"/>
              </a:rPr>
              <a:t>Dédier</a:t>
            </a:r>
            <a:r>
              <a:rPr lang="en-GB" altLang="it-IT" sz="2400" dirty="0">
                <a:latin typeface="Open Sans" panose="020B0606030504020204" pitchFamily="34" charset="0"/>
                <a:ea typeface="Open Sans" panose="020B0606030504020204" pitchFamily="34" charset="0"/>
                <a:cs typeface="Open Sans" panose="020B0606030504020204" pitchFamily="34" charset="0"/>
              </a:rPr>
              <a:t> du personnel de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votre</a:t>
            </a:r>
            <a:r>
              <a:rPr lang="en-GB" altLang="it-IT" sz="2400" dirty="0">
                <a:latin typeface="Open Sans" panose="020B0606030504020204" pitchFamily="34" charset="0"/>
                <a:ea typeface="Open Sans" panose="020B0606030504020204" pitchFamily="34" charset="0"/>
                <a:cs typeface="Open Sans" panose="020B0606030504020204" pitchFamily="34" charset="0"/>
              </a:rPr>
              <a:t> équipe pour verifier et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récolter</a:t>
            </a:r>
            <a:r>
              <a:rPr lang="en-GB" altLang="it-IT" sz="2400" dirty="0">
                <a:latin typeface="Open Sans" panose="020B0606030504020204" pitchFamily="34" charset="0"/>
                <a:ea typeface="Open Sans" panose="020B0606030504020204" pitchFamily="34" charset="0"/>
                <a:cs typeface="Open Sans" panose="020B0606030504020204" pitchFamily="34" charset="0"/>
              </a:rPr>
              <a:t> les documents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requis</a:t>
            </a:r>
            <a:r>
              <a:rPr lang="en-GB" altLang="it-IT" sz="2400" dirty="0">
                <a:latin typeface="Open Sans" panose="020B0606030504020204" pitchFamily="34" charset="0"/>
                <a:ea typeface="Open Sans" panose="020B0606030504020204" pitchFamily="34" charset="0"/>
                <a:cs typeface="Open Sans" panose="020B0606030504020204" pitchFamily="34" charset="0"/>
              </a:rPr>
              <a:t> (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déclarations</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b="1" u="sng" dirty="0">
                <a:latin typeface="Open Sans" panose="020B0606030504020204" pitchFamily="34" charset="0"/>
                <a:ea typeface="Open Sans" panose="020B0606030504020204" pitchFamily="34" charset="0"/>
                <a:cs typeface="Open Sans" panose="020B0606030504020204" pitchFamily="34" charset="0"/>
              </a:rPr>
              <a:t>N’ATTENDEZ PAS LA DERNIÈRE MINUTE!</a:t>
            </a:r>
          </a:p>
          <a:p>
            <a:pPr marL="342900" indent="-342900" algn="just" eaLnBrk="1" hangingPunct="1">
              <a:spcBef>
                <a:spcPct val="20000"/>
              </a:spcBef>
              <a:spcAft>
                <a:spcPts val="600"/>
              </a:spcAft>
              <a:buFont typeface="Arial" panose="020B0604020202020204" pitchFamily="34" charset="0"/>
              <a:buChar char="•"/>
            </a:pPr>
            <a:r>
              <a:rPr lang="en-GB" altLang="it-IT" sz="2400" dirty="0">
                <a:latin typeface="Open Sans" panose="020B0606030504020204" pitchFamily="34" charset="0"/>
                <a:ea typeface="Open Sans" panose="020B0606030504020204" pitchFamily="34" charset="0"/>
                <a:cs typeface="Open Sans" panose="020B0606030504020204" pitchFamily="34" charset="0"/>
              </a:rPr>
              <a:t>Lire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attentivement</a:t>
            </a:r>
            <a:r>
              <a:rPr lang="en-GB" altLang="it-IT" sz="2400" dirty="0">
                <a:latin typeface="Open Sans" panose="020B0606030504020204" pitchFamily="34" charset="0"/>
                <a:ea typeface="Open Sans" panose="020B0606030504020204" pitchFamily="34" charset="0"/>
                <a:cs typeface="Open Sans" panose="020B0606030504020204" pitchFamily="34" charset="0"/>
              </a:rPr>
              <a:t> le </a:t>
            </a:r>
            <a:r>
              <a:rPr lang="en-GB" altLang="it-IT" sz="2400" b="1" dirty="0">
                <a:latin typeface="Open Sans" panose="020B0606030504020204" pitchFamily="34" charset="0"/>
                <a:ea typeface="Open Sans" panose="020B0606030504020204" pitchFamily="34" charset="0"/>
                <a:cs typeface="Open Sans" panose="020B0606030504020204" pitchFamily="34" charset="0"/>
              </a:rPr>
              <a:t>Document de Programme et les </a:t>
            </a:r>
            <a:r>
              <a:rPr lang="en-GB" altLang="it-IT" sz="2400" b="1" dirty="0" err="1">
                <a:latin typeface="Open Sans" panose="020B0606030504020204" pitchFamily="34" charset="0"/>
                <a:ea typeface="Open Sans" panose="020B0606030504020204" pitchFamily="34" charset="0"/>
                <a:cs typeface="Open Sans" panose="020B0606030504020204" pitchFamily="34" charset="0"/>
              </a:rPr>
              <a:t>lignes</a:t>
            </a:r>
            <a:r>
              <a:rPr lang="en-GB" altLang="it-IT" sz="2400" b="1" dirty="0">
                <a:latin typeface="Open Sans" panose="020B0606030504020204" pitchFamily="34" charset="0"/>
                <a:ea typeface="Open Sans" panose="020B0606030504020204" pitchFamily="34" charset="0"/>
                <a:cs typeface="Open Sans" panose="020B0606030504020204" pitchFamily="34" charset="0"/>
              </a:rPr>
              <a:t> directrices </a:t>
            </a:r>
            <a:r>
              <a:rPr lang="en-GB" altLang="it-IT" sz="2400" dirty="0">
                <a:latin typeface="Open Sans" panose="020B0606030504020204" pitchFamily="34" charset="0"/>
                <a:ea typeface="Open Sans" panose="020B0606030504020204" pitchFamily="34" charset="0"/>
                <a:cs typeface="Open Sans" panose="020B0606030504020204" pitchFamily="34" charset="0"/>
              </a:rPr>
              <a:t>et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partager</a:t>
            </a:r>
            <a:r>
              <a:rPr lang="en-GB" altLang="it-IT" sz="2400" dirty="0">
                <a:latin typeface="Open Sans" panose="020B0606030504020204" pitchFamily="34" charset="0"/>
                <a:ea typeface="Open Sans" panose="020B0606030504020204" pitchFamily="34" charset="0"/>
                <a:cs typeface="Open Sans" panose="020B0606030504020204" pitchFamily="34" charset="0"/>
              </a:rPr>
              <a:t> les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contraintes</a:t>
            </a:r>
            <a:r>
              <a:rPr lang="en-GB" altLang="it-IT" sz="2400" dirty="0">
                <a:latin typeface="Open Sans" panose="020B0606030504020204" pitchFamily="34" charset="0"/>
                <a:ea typeface="Open Sans" panose="020B0606030504020204" pitchFamily="34" charset="0"/>
                <a:cs typeface="Open Sans" panose="020B0606030504020204" pitchFamily="34" charset="0"/>
              </a:rPr>
              <a:t> avec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vos</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potentiels</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partenaires</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u="sng" dirty="0">
                <a:latin typeface="Open Sans" panose="020B0606030504020204" pitchFamily="34" charset="0"/>
                <a:ea typeface="Open Sans" panose="020B0606030504020204" pitchFamily="34" charset="0"/>
                <a:cs typeface="Open Sans" panose="020B0606030504020204" pitchFamily="34" charset="0"/>
              </a:rPr>
              <a:t>AVANT</a:t>
            </a:r>
            <a:r>
              <a:rPr lang="en-GB" altLang="it-IT" sz="2400" dirty="0">
                <a:latin typeface="Open Sans" panose="020B0606030504020204" pitchFamily="34" charset="0"/>
                <a:ea typeface="Open Sans" panose="020B0606030504020204" pitchFamily="34" charset="0"/>
                <a:cs typeface="Open Sans" panose="020B0606030504020204" pitchFamily="34" charset="0"/>
              </a:rPr>
              <a:t> la decision finale de la composition du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Partenarait</a:t>
            </a:r>
            <a:r>
              <a:rPr lang="en-GB" altLang="it-IT" sz="2400" dirty="0">
                <a:latin typeface="Open Sans" panose="020B0606030504020204" pitchFamily="34" charset="0"/>
                <a:ea typeface="Open Sans" panose="020B0606030504020204" pitchFamily="34" charset="0"/>
                <a:cs typeface="Open Sans" panose="020B0606030504020204" pitchFamily="34" charset="0"/>
              </a:rPr>
              <a:t> :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est-ce</a:t>
            </a:r>
            <a:r>
              <a:rPr lang="en-GB" altLang="it-IT" sz="2400" dirty="0">
                <a:latin typeface="Open Sans" panose="020B0606030504020204" pitchFamily="34" charset="0"/>
                <a:ea typeface="Open Sans" panose="020B0606030504020204" pitchFamily="34" charset="0"/>
                <a:cs typeface="Open Sans" panose="020B0606030504020204" pitchFamily="34" charset="0"/>
              </a:rPr>
              <a:t> que les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potentiels</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partenaires</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sont</a:t>
            </a:r>
            <a:r>
              <a:rPr lang="en-GB" altLang="it-IT" sz="2400" dirty="0">
                <a:latin typeface="Open Sans" panose="020B0606030504020204" pitchFamily="34" charset="0"/>
                <a:ea typeface="Open Sans" panose="020B0606030504020204" pitchFamily="34" charset="0"/>
                <a:cs typeface="Open Sans" panose="020B0606030504020204" pitchFamily="34" charset="0"/>
              </a:rPr>
              <a:t> dans la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capacité</a:t>
            </a:r>
            <a:r>
              <a:rPr lang="en-GB" altLang="it-IT" sz="2400" dirty="0">
                <a:latin typeface="Open Sans" panose="020B0606030504020204" pitchFamily="34" charset="0"/>
                <a:ea typeface="Open Sans" panose="020B0606030504020204" pitchFamily="34" charset="0"/>
                <a:cs typeface="Open Sans" panose="020B0606030504020204" pitchFamily="34" charset="0"/>
              </a:rPr>
              <a:t> de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fournir</a:t>
            </a:r>
            <a:r>
              <a:rPr lang="en-GB" altLang="it-IT" sz="2400" dirty="0">
                <a:latin typeface="Open Sans" panose="020B0606030504020204" pitchFamily="34" charset="0"/>
                <a:ea typeface="Open Sans" panose="020B0606030504020204" pitchFamily="34" charset="0"/>
                <a:cs typeface="Open Sans" panose="020B0606030504020204" pitchFamily="34" charset="0"/>
              </a:rPr>
              <a:t> les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informations</a:t>
            </a:r>
            <a:r>
              <a:rPr lang="en-GB" altLang="it-IT" sz="2400" dirty="0">
                <a:latin typeface="Open Sans" panose="020B0606030504020204" pitchFamily="34" charset="0"/>
                <a:ea typeface="Open Sans" panose="020B0606030504020204" pitchFamily="34" charset="0"/>
                <a:cs typeface="Open Sans" panose="020B0606030504020204" pitchFamily="34" charset="0"/>
              </a:rPr>
              <a:t> et documents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requis</a:t>
            </a:r>
            <a:r>
              <a:rPr lang="en-GB" altLang="it-IT" sz="2400" dirty="0">
                <a:latin typeface="Open Sans" panose="020B0606030504020204" pitchFamily="34" charset="0"/>
                <a:ea typeface="Open Sans" panose="020B0606030504020204" pitchFamily="34" charset="0"/>
                <a:cs typeface="Open Sans" panose="020B0606030504020204" pitchFamily="34" charset="0"/>
              </a:rPr>
              <a:t>?</a:t>
            </a:r>
          </a:p>
          <a:p>
            <a:pPr marL="342900" indent="-342900" algn="just" eaLnBrk="1" hangingPunct="1">
              <a:spcBef>
                <a:spcPct val="20000"/>
              </a:spcBef>
              <a:spcAft>
                <a:spcPts val="600"/>
              </a:spcAft>
              <a:buFont typeface="Arial" panose="020B0604020202020204" pitchFamily="34" charset="0"/>
              <a:buChar char="•"/>
            </a:pPr>
            <a:r>
              <a:rPr lang="en-GB" altLang="it-IT" sz="2400" b="1" dirty="0">
                <a:latin typeface="Open Sans" panose="020B0606030504020204" pitchFamily="34" charset="0"/>
                <a:ea typeface="Open Sans" panose="020B0606030504020204" pitchFamily="34" charset="0"/>
                <a:cs typeface="Open Sans" panose="020B0606030504020204" pitchFamily="34" charset="0"/>
              </a:rPr>
              <a:t>Ne pas completer </a:t>
            </a:r>
            <a:r>
              <a:rPr lang="en-GB" altLang="it-IT" sz="2400" dirty="0">
                <a:latin typeface="Open Sans" panose="020B0606030504020204" pitchFamily="34" charset="0"/>
                <a:ea typeface="Open Sans" panose="020B0606030504020204" pitchFamily="34" charset="0"/>
                <a:cs typeface="Open Sans" panose="020B0606030504020204" pitchFamily="34" charset="0"/>
              </a:rPr>
              <a:t>le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Partenariat</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artificiellement</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en</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ajoutant</a:t>
            </a:r>
            <a:r>
              <a:rPr lang="en-GB" altLang="it-IT" sz="2400" dirty="0">
                <a:latin typeface="Open Sans" panose="020B0606030504020204" pitchFamily="34" charset="0"/>
                <a:ea typeface="Open Sans" panose="020B0606030504020204" pitchFamily="34" charset="0"/>
                <a:cs typeface="Open Sans" panose="020B0606030504020204" pitchFamily="34" charset="0"/>
              </a:rPr>
              <a:t> des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partenaires</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b="1" u="sng" dirty="0">
                <a:latin typeface="Open Sans" panose="020B0606030504020204" pitchFamily="34" charset="0"/>
                <a:ea typeface="Open Sans" panose="020B0606030504020204" pitchFamily="34" charset="0"/>
                <a:cs typeface="Open Sans" panose="020B0606030504020204" pitchFamily="34" charset="0"/>
              </a:rPr>
              <a:t>que </a:t>
            </a:r>
            <a:r>
              <a:rPr lang="en-GB" altLang="it-IT" sz="2400" b="1" u="sng" dirty="0" err="1">
                <a:latin typeface="Open Sans" panose="020B0606030504020204" pitchFamily="34" charset="0"/>
                <a:ea typeface="Open Sans" panose="020B0606030504020204" pitchFamily="34" charset="0"/>
                <a:cs typeface="Open Sans" panose="020B0606030504020204" pitchFamily="34" charset="0"/>
              </a:rPr>
              <a:t>vous</a:t>
            </a:r>
            <a:r>
              <a:rPr lang="en-GB" altLang="it-IT" sz="2400" b="1" u="sng" dirty="0">
                <a:latin typeface="Open Sans" panose="020B0606030504020204" pitchFamily="34" charset="0"/>
                <a:ea typeface="Open Sans" panose="020B0606030504020204" pitchFamily="34" charset="0"/>
                <a:cs typeface="Open Sans" panose="020B0606030504020204" pitchFamily="34" charset="0"/>
              </a:rPr>
              <a:t> ne </a:t>
            </a:r>
            <a:r>
              <a:rPr lang="en-GB" altLang="it-IT" sz="2400" b="1" u="sng" dirty="0" err="1">
                <a:latin typeface="Open Sans" panose="020B0606030504020204" pitchFamily="34" charset="0"/>
                <a:ea typeface="Open Sans" panose="020B0606030504020204" pitchFamily="34" charset="0"/>
                <a:cs typeface="Open Sans" panose="020B0606030504020204" pitchFamily="34" charset="0"/>
              </a:rPr>
              <a:t>connaissez</a:t>
            </a:r>
            <a:r>
              <a:rPr lang="en-GB" altLang="it-IT" sz="2400" b="1" u="sng" dirty="0">
                <a:latin typeface="Open Sans" panose="020B0606030504020204" pitchFamily="34" charset="0"/>
                <a:ea typeface="Open Sans" panose="020B0606030504020204" pitchFamily="34" charset="0"/>
                <a:cs typeface="Open Sans" panose="020B0606030504020204" pitchFamily="34" charset="0"/>
              </a:rPr>
              <a:t> pas!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Cela</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pourrait</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conduire</a:t>
            </a:r>
            <a:r>
              <a:rPr lang="en-GB" altLang="it-IT" sz="2400" dirty="0">
                <a:latin typeface="Open Sans" panose="020B0606030504020204" pitchFamily="34" charset="0"/>
                <a:ea typeface="Open Sans" panose="020B0606030504020204" pitchFamily="34" charset="0"/>
                <a:cs typeface="Open Sans" panose="020B0606030504020204" pitchFamily="34" charset="0"/>
              </a:rPr>
              <a:t> à de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sérieux</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problèmes</a:t>
            </a:r>
            <a:r>
              <a:rPr lang="en-GB" altLang="it-IT" sz="2400" dirty="0">
                <a:latin typeface="Open Sans" panose="020B0606030504020204" pitchFamily="34" charset="0"/>
                <a:ea typeface="Open Sans" panose="020B0606030504020204" pitchFamily="34" charset="0"/>
                <a:cs typeface="Open Sans" panose="020B0606030504020204" pitchFamily="34" charset="0"/>
              </a:rPr>
              <a:t> et </a:t>
            </a:r>
            <a:r>
              <a:rPr lang="en-GB" altLang="it-IT" sz="2400" dirty="0" err="1">
                <a:latin typeface="Open Sans" panose="020B0606030504020204" pitchFamily="34" charset="0"/>
                <a:ea typeface="Open Sans" panose="020B0606030504020204" pitchFamily="34" charset="0"/>
                <a:cs typeface="Open Sans" panose="020B0606030504020204" pitchFamily="34" charset="0"/>
              </a:rPr>
              <a:t>défficiences</a:t>
            </a:r>
            <a:r>
              <a:rPr lang="en-GB" altLang="it-IT" sz="2400" dirty="0">
                <a:latin typeface="Open Sans" panose="020B0606030504020204" pitchFamily="34" charset="0"/>
                <a:ea typeface="Open Sans" panose="020B0606030504020204" pitchFamily="34" charset="0"/>
                <a:cs typeface="Open Sans" panose="020B0606030504020204" pitchFamily="34" charset="0"/>
              </a:rPr>
              <a:t>. </a:t>
            </a:r>
          </a:p>
        </p:txBody>
      </p:sp>
    </p:spTree>
    <p:extLst>
      <p:ext uri="{BB962C8B-B14F-4D97-AF65-F5344CB8AC3E}">
        <p14:creationId xmlns:p14="http://schemas.microsoft.com/office/powerpoint/2010/main" val="364188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err="1"/>
              <a:t>Contrôle</a:t>
            </a:r>
            <a:r>
              <a:rPr lang="en-US" cap="none" dirty="0"/>
              <a:t> </a:t>
            </a:r>
            <a:r>
              <a:rPr lang="en-US" cap="none" dirty="0" err="1"/>
              <a:t>administratif</a:t>
            </a:r>
            <a:endParaRPr lang="en-FR" cap="none" dirty="0"/>
          </a:p>
        </p:txBody>
      </p:sp>
      <p:sp>
        <p:nvSpPr>
          <p:cNvPr id="18" name="Rectangle 1">
            <a:extLst>
              <a:ext uri="{FF2B5EF4-FFF2-40B4-BE49-F238E27FC236}">
                <a16:creationId xmlns:a16="http://schemas.microsoft.com/office/drawing/2014/main" id="{FDC69DEE-1E35-74ED-58CE-B4371A08E60E}"/>
              </a:ext>
            </a:extLst>
          </p:cNvPr>
          <p:cNvSpPr>
            <a:spLocks noChangeArrowheads="1"/>
          </p:cNvSpPr>
          <p:nvPr/>
        </p:nvSpPr>
        <p:spPr bwMode="auto">
          <a:xfrm>
            <a:off x="3327400" y="2782888"/>
            <a:ext cx="1511935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1800" b="0" i="0" u="none" strike="noStrike" cap="none" normalizeH="0" baseline="0">
                <a:ln>
                  <a:noFill/>
                </a:ln>
                <a:solidFill>
                  <a:schemeClr val="tx1"/>
                </a:solidFill>
                <a:effectLst/>
                <a:latin typeface="Arial" panose="020B0604020202020204" pitchFamily="34" charset="0"/>
              </a:rPr>
            </a:br>
            <a:endParaRPr kumimoji="0" lang="fr-FR" altLang="fr-FR" sz="1800" b="0" i="0" u="none" strike="noStrike" cap="none" normalizeH="0" baseline="0">
              <a:ln>
                <a:noFill/>
              </a:ln>
              <a:solidFill>
                <a:schemeClr val="tx1"/>
              </a:solidFill>
              <a:effectLst/>
              <a:latin typeface="Arial" panose="020B0604020202020204" pitchFamily="34" charset="0"/>
            </a:endParaRPr>
          </a:p>
        </p:txBody>
      </p:sp>
      <mc:AlternateContent xmlns:mc="http://schemas.openxmlformats.org/markup-compatibility/2006" xmlns:p14="http://schemas.microsoft.com/office/powerpoint/2010/main">
        <mc:Choice Requires="p14">
          <p:contentPart p14:bwMode="auto" r:id="rId2">
            <p14:nvContentPartPr>
              <p14:cNvPr id="14" name="Input penna 13">
                <a:extLst>
                  <a:ext uri="{FF2B5EF4-FFF2-40B4-BE49-F238E27FC236}">
                    <a16:creationId xmlns:a16="http://schemas.microsoft.com/office/drawing/2014/main" id="{26AD3463-83ED-7EA8-E12F-259BBE9E87B5}"/>
                  </a:ext>
                </a:extLst>
              </p14:cNvPr>
              <p14:cNvContentPartPr/>
              <p14:nvPr/>
            </p14:nvContentPartPr>
            <p14:xfrm>
              <a:off x="8038013" y="3603968"/>
              <a:ext cx="360" cy="360"/>
            </p14:xfrm>
          </p:contentPart>
        </mc:Choice>
        <mc:Fallback xmlns="">
          <p:pic>
            <p:nvPicPr>
              <p:cNvPr id="14" name="Input penna 13">
                <a:extLst>
                  <a:ext uri="{FF2B5EF4-FFF2-40B4-BE49-F238E27FC236}">
                    <a16:creationId xmlns:a16="http://schemas.microsoft.com/office/drawing/2014/main" id="{26AD3463-83ED-7EA8-E12F-259BBE9E87B5}"/>
                  </a:ext>
                </a:extLst>
              </p:cNvPr>
              <p:cNvPicPr/>
              <p:nvPr/>
            </p:nvPicPr>
            <p:blipFill>
              <a:blip r:embed="rId4"/>
              <a:stretch>
                <a:fillRect/>
              </a:stretch>
            </p:blipFill>
            <p:spPr>
              <a:xfrm>
                <a:off x="8029013" y="359532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4" name="Input penna 23">
                <a:extLst>
                  <a:ext uri="{FF2B5EF4-FFF2-40B4-BE49-F238E27FC236}">
                    <a16:creationId xmlns:a16="http://schemas.microsoft.com/office/drawing/2014/main" id="{86AB40B1-2E06-A9CB-B5FA-62B82E531CAF}"/>
                  </a:ext>
                </a:extLst>
              </p14:cNvPr>
              <p14:cNvContentPartPr/>
              <p14:nvPr/>
            </p14:nvContentPartPr>
            <p14:xfrm>
              <a:off x="8272013" y="4847768"/>
              <a:ext cx="360" cy="360"/>
            </p14:xfrm>
          </p:contentPart>
        </mc:Choice>
        <mc:Fallback xmlns="">
          <p:pic>
            <p:nvPicPr>
              <p:cNvPr id="24" name="Input penna 23">
                <a:extLst>
                  <a:ext uri="{FF2B5EF4-FFF2-40B4-BE49-F238E27FC236}">
                    <a16:creationId xmlns:a16="http://schemas.microsoft.com/office/drawing/2014/main" id="{86AB40B1-2E06-A9CB-B5FA-62B82E531CAF}"/>
                  </a:ext>
                </a:extLst>
              </p:cNvPr>
              <p:cNvPicPr/>
              <p:nvPr/>
            </p:nvPicPr>
            <p:blipFill>
              <a:blip r:embed="rId4"/>
              <a:stretch>
                <a:fillRect/>
              </a:stretch>
            </p:blipFill>
            <p:spPr>
              <a:xfrm>
                <a:off x="8263013" y="483912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8" name="Input penna 27">
                <a:extLst>
                  <a:ext uri="{FF2B5EF4-FFF2-40B4-BE49-F238E27FC236}">
                    <a16:creationId xmlns:a16="http://schemas.microsoft.com/office/drawing/2014/main" id="{70EF291E-0BE3-96AE-4977-1FB7EE062243}"/>
                  </a:ext>
                </a:extLst>
              </p14:cNvPr>
              <p14:cNvContentPartPr/>
              <p14:nvPr/>
            </p14:nvContentPartPr>
            <p14:xfrm>
              <a:off x="5177453" y="5241248"/>
              <a:ext cx="360" cy="360"/>
            </p14:xfrm>
          </p:contentPart>
        </mc:Choice>
        <mc:Fallback xmlns="">
          <p:pic>
            <p:nvPicPr>
              <p:cNvPr id="28" name="Input penna 27">
                <a:extLst>
                  <a:ext uri="{FF2B5EF4-FFF2-40B4-BE49-F238E27FC236}">
                    <a16:creationId xmlns:a16="http://schemas.microsoft.com/office/drawing/2014/main" id="{70EF291E-0BE3-96AE-4977-1FB7EE062243}"/>
                  </a:ext>
                </a:extLst>
              </p:cNvPr>
              <p:cNvPicPr/>
              <p:nvPr/>
            </p:nvPicPr>
            <p:blipFill>
              <a:blip r:embed="rId4"/>
              <a:stretch>
                <a:fillRect/>
              </a:stretch>
            </p:blipFill>
            <p:spPr>
              <a:xfrm>
                <a:off x="5168813" y="523260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9" name="Input penna 28">
                <a:extLst>
                  <a:ext uri="{FF2B5EF4-FFF2-40B4-BE49-F238E27FC236}">
                    <a16:creationId xmlns:a16="http://schemas.microsoft.com/office/drawing/2014/main" id="{48BFC0D5-551C-B4AE-47AD-B6F929A6D141}"/>
                  </a:ext>
                </a:extLst>
              </p14:cNvPr>
              <p14:cNvContentPartPr/>
              <p14:nvPr/>
            </p14:nvContentPartPr>
            <p14:xfrm>
              <a:off x="9824333" y="6049448"/>
              <a:ext cx="360" cy="360"/>
            </p14:xfrm>
          </p:contentPart>
        </mc:Choice>
        <mc:Fallback xmlns="">
          <p:pic>
            <p:nvPicPr>
              <p:cNvPr id="29" name="Input penna 28">
                <a:extLst>
                  <a:ext uri="{FF2B5EF4-FFF2-40B4-BE49-F238E27FC236}">
                    <a16:creationId xmlns:a16="http://schemas.microsoft.com/office/drawing/2014/main" id="{48BFC0D5-551C-B4AE-47AD-B6F929A6D141}"/>
                  </a:ext>
                </a:extLst>
              </p:cNvPr>
              <p:cNvPicPr/>
              <p:nvPr/>
            </p:nvPicPr>
            <p:blipFill>
              <a:blip r:embed="rId4"/>
              <a:stretch>
                <a:fillRect/>
              </a:stretch>
            </p:blipFill>
            <p:spPr>
              <a:xfrm>
                <a:off x="9815333" y="604044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30" name="Input penna 29">
                <a:extLst>
                  <a:ext uri="{FF2B5EF4-FFF2-40B4-BE49-F238E27FC236}">
                    <a16:creationId xmlns:a16="http://schemas.microsoft.com/office/drawing/2014/main" id="{1A5E521D-749D-AD28-7014-B36DAFFE6D6C}"/>
                  </a:ext>
                </a:extLst>
              </p14:cNvPr>
              <p14:cNvContentPartPr/>
              <p14:nvPr/>
            </p14:nvContentPartPr>
            <p14:xfrm>
              <a:off x="9994253" y="6123968"/>
              <a:ext cx="360" cy="360"/>
            </p14:xfrm>
          </p:contentPart>
        </mc:Choice>
        <mc:Fallback xmlns="">
          <p:pic>
            <p:nvPicPr>
              <p:cNvPr id="30" name="Input penna 29">
                <a:extLst>
                  <a:ext uri="{FF2B5EF4-FFF2-40B4-BE49-F238E27FC236}">
                    <a16:creationId xmlns:a16="http://schemas.microsoft.com/office/drawing/2014/main" id="{1A5E521D-749D-AD28-7014-B36DAFFE6D6C}"/>
                  </a:ext>
                </a:extLst>
              </p:cNvPr>
              <p:cNvPicPr/>
              <p:nvPr/>
            </p:nvPicPr>
            <p:blipFill>
              <a:blip r:embed="rId4"/>
              <a:stretch>
                <a:fillRect/>
              </a:stretch>
            </p:blipFill>
            <p:spPr>
              <a:xfrm>
                <a:off x="9985253" y="611496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31" name="Input penna 30">
                <a:extLst>
                  <a:ext uri="{FF2B5EF4-FFF2-40B4-BE49-F238E27FC236}">
                    <a16:creationId xmlns:a16="http://schemas.microsoft.com/office/drawing/2014/main" id="{37F7D045-EAD7-35CA-811E-D88A3F60A4ED}"/>
                  </a:ext>
                </a:extLst>
              </p14:cNvPr>
              <p14:cNvContentPartPr/>
              <p14:nvPr/>
            </p14:nvContentPartPr>
            <p14:xfrm>
              <a:off x="2817293" y="3263584"/>
              <a:ext cx="360" cy="360"/>
            </p14:xfrm>
          </p:contentPart>
        </mc:Choice>
        <mc:Fallback xmlns="">
          <p:pic>
            <p:nvPicPr>
              <p:cNvPr id="31" name="Input penna 30">
                <a:extLst>
                  <a:ext uri="{FF2B5EF4-FFF2-40B4-BE49-F238E27FC236}">
                    <a16:creationId xmlns:a16="http://schemas.microsoft.com/office/drawing/2014/main" id="{37F7D045-EAD7-35CA-811E-D88A3F60A4ED}"/>
                  </a:ext>
                </a:extLst>
              </p:cNvPr>
              <p:cNvPicPr/>
              <p:nvPr/>
            </p:nvPicPr>
            <p:blipFill>
              <a:blip r:embed="rId4"/>
              <a:stretch>
                <a:fillRect/>
              </a:stretch>
            </p:blipFill>
            <p:spPr>
              <a:xfrm>
                <a:off x="2808653" y="325494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2" name="Input penna 31">
                <a:extLst>
                  <a:ext uri="{FF2B5EF4-FFF2-40B4-BE49-F238E27FC236}">
                    <a16:creationId xmlns:a16="http://schemas.microsoft.com/office/drawing/2014/main" id="{8ECCBBD6-EBC1-8DF9-532F-77D04D24D9F7}"/>
                  </a:ext>
                </a:extLst>
              </p14:cNvPr>
              <p14:cNvContentPartPr/>
              <p14:nvPr/>
            </p14:nvContentPartPr>
            <p14:xfrm>
              <a:off x="1913693" y="2955424"/>
              <a:ext cx="360" cy="360"/>
            </p14:xfrm>
          </p:contentPart>
        </mc:Choice>
        <mc:Fallback xmlns="">
          <p:pic>
            <p:nvPicPr>
              <p:cNvPr id="32" name="Input penna 31">
                <a:extLst>
                  <a:ext uri="{FF2B5EF4-FFF2-40B4-BE49-F238E27FC236}">
                    <a16:creationId xmlns:a16="http://schemas.microsoft.com/office/drawing/2014/main" id="{8ECCBBD6-EBC1-8DF9-532F-77D04D24D9F7}"/>
                  </a:ext>
                </a:extLst>
              </p:cNvPr>
              <p:cNvPicPr/>
              <p:nvPr/>
            </p:nvPicPr>
            <p:blipFill>
              <a:blip r:embed="rId4"/>
              <a:stretch>
                <a:fillRect/>
              </a:stretch>
            </p:blipFill>
            <p:spPr>
              <a:xfrm>
                <a:off x="1904693" y="2946784"/>
                <a:ext cx="18000" cy="18000"/>
              </a:xfrm>
              <a:prstGeom prst="rect">
                <a:avLst/>
              </a:prstGeom>
            </p:spPr>
          </p:pic>
        </mc:Fallback>
      </mc:AlternateContent>
      <p:sp>
        <p:nvSpPr>
          <p:cNvPr id="11" name="Segnaposto contenuto 2">
            <a:extLst>
              <a:ext uri="{FF2B5EF4-FFF2-40B4-BE49-F238E27FC236}">
                <a16:creationId xmlns:a16="http://schemas.microsoft.com/office/drawing/2014/main" id="{38F94FDD-4F73-9FC6-41E5-0B6074754F9F}"/>
              </a:ext>
            </a:extLst>
          </p:cNvPr>
          <p:cNvSpPr txBox="1">
            <a:spLocks/>
          </p:cNvSpPr>
          <p:nvPr/>
        </p:nvSpPr>
        <p:spPr bwMode="auto">
          <a:xfrm>
            <a:off x="688272" y="1809644"/>
            <a:ext cx="6711207" cy="5054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marL="457200" indent="-457200" eaLnBrk="1" hangingPunct="1">
              <a:spcBef>
                <a:spcPct val="20000"/>
              </a:spcBef>
              <a:spcAft>
                <a:spcPts val="1200"/>
              </a:spcAft>
              <a:buFont typeface="Arial" panose="020B0604020202020204" pitchFamily="34" charset="0"/>
              <a:buChar char="•"/>
            </a:pPr>
            <a:r>
              <a:rPr lang="en-GB" altLang="it-IT" sz="3200" dirty="0">
                <a:latin typeface="Open Sans" panose="020B0606030504020204" pitchFamily="34" charset="0"/>
                <a:ea typeface="Open Sans" panose="020B0606030504020204" pitchFamily="34" charset="0"/>
                <a:cs typeface="Open Sans" panose="020B0606030504020204" pitchFamily="34" charset="0"/>
              </a:rPr>
              <a:t>Tous les documents </a:t>
            </a:r>
            <a:r>
              <a:rPr lang="en-GB" altLang="it-IT" sz="3200" dirty="0" err="1">
                <a:latin typeface="Open Sans" panose="020B0606030504020204" pitchFamily="34" charset="0"/>
                <a:ea typeface="Open Sans" panose="020B0606030504020204" pitchFamily="34" charset="0"/>
                <a:cs typeface="Open Sans" panose="020B0606030504020204" pitchFamily="34" charset="0"/>
              </a:rPr>
              <a:t>requis</a:t>
            </a:r>
            <a:r>
              <a:rPr lang="en-GB" altLang="it-IT" sz="3200" dirty="0">
                <a:latin typeface="Open Sans" panose="020B0606030504020204" pitchFamily="34" charset="0"/>
                <a:ea typeface="Open Sans" panose="020B0606030504020204" pitchFamily="34" charset="0"/>
                <a:cs typeface="Open Sans" panose="020B0606030504020204" pitchFamily="34" charset="0"/>
              </a:rPr>
              <a:t> </a:t>
            </a:r>
            <a:r>
              <a:rPr lang="en-GB" altLang="it-IT" sz="3200" dirty="0" err="1">
                <a:latin typeface="Open Sans" panose="020B0606030504020204" pitchFamily="34" charset="0"/>
                <a:ea typeface="Open Sans" panose="020B0606030504020204" pitchFamily="34" charset="0"/>
                <a:cs typeface="Open Sans" panose="020B0606030504020204" pitchFamily="34" charset="0"/>
              </a:rPr>
              <a:t>doivent</a:t>
            </a:r>
            <a:r>
              <a:rPr lang="en-GB" altLang="it-IT" sz="3200" dirty="0">
                <a:latin typeface="Open Sans" panose="020B0606030504020204" pitchFamily="34" charset="0"/>
                <a:ea typeface="Open Sans" panose="020B0606030504020204" pitchFamily="34" charset="0"/>
                <a:cs typeface="Open Sans" panose="020B0606030504020204" pitchFamily="34" charset="0"/>
              </a:rPr>
              <a:t> </a:t>
            </a:r>
            <a:r>
              <a:rPr lang="en-GB" altLang="it-IT" sz="3200" dirty="0" err="1">
                <a:latin typeface="Open Sans" panose="020B0606030504020204" pitchFamily="34" charset="0"/>
                <a:ea typeface="Open Sans" panose="020B0606030504020204" pitchFamily="34" charset="0"/>
                <a:cs typeface="Open Sans" panose="020B0606030504020204" pitchFamily="34" charset="0"/>
              </a:rPr>
              <a:t>être</a:t>
            </a:r>
            <a:r>
              <a:rPr lang="en-GB" altLang="it-IT" sz="3200" dirty="0">
                <a:latin typeface="Open Sans" panose="020B0606030504020204" pitchFamily="34" charset="0"/>
                <a:ea typeface="Open Sans" panose="020B0606030504020204" pitchFamily="34" charset="0"/>
                <a:cs typeface="Open Sans" panose="020B0606030504020204" pitchFamily="34" charset="0"/>
              </a:rPr>
              <a:t> </a:t>
            </a:r>
            <a:r>
              <a:rPr lang="en-GB" altLang="it-IT" sz="3200" dirty="0" err="1">
                <a:latin typeface="Open Sans" panose="020B0606030504020204" pitchFamily="34" charset="0"/>
                <a:ea typeface="Open Sans" panose="020B0606030504020204" pitchFamily="34" charset="0"/>
                <a:cs typeface="Open Sans" panose="020B0606030504020204" pitchFamily="34" charset="0"/>
              </a:rPr>
              <a:t>dument</a:t>
            </a:r>
            <a:r>
              <a:rPr lang="en-GB" altLang="it-IT" sz="3200" dirty="0">
                <a:latin typeface="Open Sans" panose="020B0606030504020204" pitchFamily="34" charset="0"/>
                <a:ea typeface="Open Sans" panose="020B0606030504020204" pitchFamily="34" charset="0"/>
                <a:cs typeface="Open Sans" panose="020B0606030504020204" pitchFamily="34" charset="0"/>
              </a:rPr>
              <a:t> </a:t>
            </a:r>
            <a:r>
              <a:rPr lang="en-GB" altLang="it-IT" sz="3200" dirty="0" err="1">
                <a:latin typeface="Open Sans" panose="020B0606030504020204" pitchFamily="34" charset="0"/>
                <a:ea typeface="Open Sans" panose="020B0606030504020204" pitchFamily="34" charset="0"/>
                <a:cs typeface="Open Sans" panose="020B0606030504020204" pitchFamily="34" charset="0"/>
              </a:rPr>
              <a:t>remplis</a:t>
            </a:r>
            <a:r>
              <a:rPr lang="en-GB" altLang="it-IT" sz="3200" dirty="0">
                <a:latin typeface="Open Sans" panose="020B0606030504020204" pitchFamily="34" charset="0"/>
                <a:ea typeface="Open Sans" panose="020B0606030504020204" pitchFamily="34" charset="0"/>
                <a:cs typeface="Open Sans" panose="020B0606030504020204" pitchFamily="34" charset="0"/>
              </a:rPr>
              <a:t>, </a:t>
            </a:r>
            <a:r>
              <a:rPr lang="en-GB" altLang="it-IT" sz="3200" dirty="0" err="1">
                <a:latin typeface="Open Sans" panose="020B0606030504020204" pitchFamily="34" charset="0"/>
                <a:ea typeface="Open Sans" panose="020B0606030504020204" pitchFamily="34" charset="0"/>
                <a:cs typeface="Open Sans" panose="020B0606030504020204" pitchFamily="34" charset="0"/>
              </a:rPr>
              <a:t>signés</a:t>
            </a:r>
            <a:r>
              <a:rPr lang="en-GB" altLang="it-IT" sz="3200" dirty="0">
                <a:latin typeface="Open Sans" panose="020B0606030504020204" pitchFamily="34" charset="0"/>
                <a:ea typeface="Open Sans" panose="020B0606030504020204" pitchFamily="34" charset="0"/>
                <a:cs typeface="Open Sans" panose="020B0606030504020204" pitchFamily="34" charset="0"/>
              </a:rPr>
              <a:t>, </a:t>
            </a:r>
            <a:r>
              <a:rPr lang="en-GB" altLang="it-IT" sz="3200" dirty="0" err="1">
                <a:latin typeface="Open Sans" panose="020B0606030504020204" pitchFamily="34" charset="0"/>
                <a:ea typeface="Open Sans" panose="020B0606030504020204" pitchFamily="34" charset="0"/>
                <a:cs typeface="Open Sans" panose="020B0606030504020204" pitchFamily="34" charset="0"/>
              </a:rPr>
              <a:t>datés</a:t>
            </a:r>
            <a:r>
              <a:rPr lang="en-GB" altLang="it-IT" sz="3200" dirty="0">
                <a:latin typeface="Open Sans" panose="020B0606030504020204" pitchFamily="34" charset="0"/>
                <a:ea typeface="Open Sans" panose="020B0606030504020204" pitchFamily="34" charset="0"/>
                <a:cs typeface="Open Sans" panose="020B0606030504020204" pitchFamily="34" charset="0"/>
              </a:rPr>
              <a:t> et sur papier à </a:t>
            </a:r>
            <a:r>
              <a:rPr lang="en-GB" altLang="it-IT" sz="3200" dirty="0" err="1">
                <a:latin typeface="Open Sans" panose="020B0606030504020204" pitchFamily="34" charset="0"/>
                <a:ea typeface="Open Sans" panose="020B0606030504020204" pitchFamily="34" charset="0"/>
                <a:cs typeface="Open Sans" panose="020B0606030504020204" pitchFamily="34" charset="0"/>
              </a:rPr>
              <a:t>en</a:t>
            </a:r>
            <a:r>
              <a:rPr lang="en-GB" altLang="it-IT" sz="3200" dirty="0">
                <a:latin typeface="Open Sans" panose="020B0606030504020204" pitchFamily="34" charset="0"/>
                <a:ea typeface="Open Sans" panose="020B0606030504020204" pitchFamily="34" charset="0"/>
                <a:cs typeface="Open Sans" panose="020B0606030504020204" pitchFamily="34" charset="0"/>
              </a:rPr>
              <a:t>-tête des </a:t>
            </a:r>
            <a:r>
              <a:rPr lang="en-GB" altLang="it-IT" sz="3200" dirty="0" err="1">
                <a:latin typeface="Open Sans" panose="020B0606030504020204" pitchFamily="34" charset="0"/>
                <a:ea typeface="Open Sans" panose="020B0606030504020204" pitchFamily="34" charset="0"/>
                <a:cs typeface="Open Sans" panose="020B0606030504020204" pitchFamily="34" charset="0"/>
              </a:rPr>
              <a:t>dites</a:t>
            </a:r>
            <a:r>
              <a:rPr lang="en-GB" altLang="it-IT" sz="3200" dirty="0">
                <a:latin typeface="Open Sans" panose="020B0606030504020204" pitchFamily="34" charset="0"/>
                <a:ea typeface="Open Sans" panose="020B0606030504020204" pitchFamily="34" charset="0"/>
                <a:cs typeface="Open Sans" panose="020B0606030504020204" pitchFamily="34" charset="0"/>
              </a:rPr>
              <a:t> organisations </a:t>
            </a:r>
          </a:p>
          <a:p>
            <a:pPr marL="457200" indent="-457200" eaLnBrk="1" hangingPunct="1">
              <a:spcBef>
                <a:spcPct val="20000"/>
              </a:spcBef>
              <a:spcAft>
                <a:spcPts val="1200"/>
              </a:spcAft>
              <a:buFont typeface="Arial" panose="020B0604020202020204" pitchFamily="34" charset="0"/>
              <a:buChar char="•"/>
            </a:pPr>
            <a:r>
              <a:rPr lang="en-US" altLang="it-IT" sz="32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 Les documents </a:t>
            </a:r>
            <a:r>
              <a:rPr lang="en-US" altLang="it-IT" sz="32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manquants</a:t>
            </a:r>
            <a:r>
              <a:rPr lang="en-US" altLang="it-IT" sz="32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US" altLang="it-IT" sz="3200" dirty="0">
                <a:solidFill>
                  <a:srgbClr val="000000"/>
                </a:solidFill>
                <a:latin typeface="Open Sans" panose="020B0606030504020204" pitchFamily="34" charset="0"/>
                <a:ea typeface="Open Sans" panose="020B0606030504020204" pitchFamily="34" charset="0"/>
                <a:cs typeface="Open Sans" panose="020B0606030504020204" pitchFamily="34" charset="0"/>
              </a:rPr>
              <a:t>ne </a:t>
            </a:r>
            <a:r>
              <a:rPr lang="en-US" altLang="it-IT" sz="32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seront</a:t>
            </a:r>
            <a:r>
              <a:rPr lang="en-US" altLang="it-IT" sz="3200" dirty="0">
                <a:solidFill>
                  <a:srgbClr val="000000"/>
                </a:solidFill>
                <a:latin typeface="Open Sans" panose="020B0606030504020204" pitchFamily="34" charset="0"/>
                <a:ea typeface="Open Sans" panose="020B0606030504020204" pitchFamily="34" charset="0"/>
                <a:cs typeface="Open Sans" panose="020B0606030504020204" pitchFamily="34" charset="0"/>
              </a:rPr>
              <a:t> pas </a:t>
            </a:r>
            <a:r>
              <a:rPr lang="en-US" altLang="it-IT" sz="32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demandés</a:t>
            </a:r>
            <a:r>
              <a:rPr lang="en-US" altLang="it-IT" sz="3200" dirty="0">
                <a:solidFill>
                  <a:srgbClr val="000000"/>
                </a:solidFill>
                <a:latin typeface="Open Sans" panose="020B0606030504020204" pitchFamily="34" charset="0"/>
                <a:ea typeface="Open Sans" panose="020B0606030504020204" pitchFamily="34" charset="0"/>
                <a:cs typeface="Open Sans" panose="020B0606030504020204" pitchFamily="34" charset="0"/>
              </a:rPr>
              <a:t> et </a:t>
            </a:r>
            <a:r>
              <a:rPr lang="en-US" altLang="it-IT" sz="32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cela</a:t>
            </a:r>
            <a:r>
              <a:rPr lang="en-US" altLang="it-IT" sz="32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US" altLang="it-IT" sz="32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conduira</a:t>
            </a:r>
            <a:r>
              <a:rPr lang="en-US" altLang="it-IT" sz="32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 au </a:t>
            </a:r>
            <a:r>
              <a:rPr lang="en-US" altLang="it-IT" sz="32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rejet</a:t>
            </a:r>
            <a:r>
              <a:rPr lang="en-US" altLang="it-IT" sz="32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 de la proposition</a:t>
            </a:r>
            <a:endParaRPr lang="en-GB" altLang="it-IT" sz="3200" b="1"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algn="just" eaLnBrk="1" hangingPunct="1">
              <a:spcBef>
                <a:spcPct val="20000"/>
              </a:spcBef>
            </a:pPr>
            <a:endParaRPr lang="en-GB" altLang="it-IT" sz="2000" dirty="0">
              <a:latin typeface="Open Sans" panose="020B0606030504020204" pitchFamily="34" charset="0"/>
              <a:ea typeface="Open Sans" panose="020B0606030504020204" pitchFamily="34" charset="0"/>
              <a:cs typeface="Open Sans" panose="020B0606030504020204" pitchFamily="34" charset="0"/>
            </a:endParaRPr>
          </a:p>
        </p:txBody>
      </p:sp>
      <p:pic>
        <p:nvPicPr>
          <p:cNvPr id="3" name="Imagen 2" descr="Tabla&#10;&#10;Descripción generada automáticamente">
            <a:extLst>
              <a:ext uri="{FF2B5EF4-FFF2-40B4-BE49-F238E27FC236}">
                <a16:creationId xmlns:a16="http://schemas.microsoft.com/office/drawing/2014/main" id="{860661C7-915C-15AA-2E46-5F542DF0B9C0}"/>
              </a:ext>
            </a:extLst>
          </p:cNvPr>
          <p:cNvPicPr>
            <a:picLocks noChangeAspect="1"/>
          </p:cNvPicPr>
          <p:nvPr/>
        </p:nvPicPr>
        <p:blipFill>
          <a:blip r:embed="rId11"/>
          <a:stretch>
            <a:fillRect/>
          </a:stretch>
        </p:blipFill>
        <p:spPr>
          <a:xfrm>
            <a:off x="8524875" y="121787"/>
            <a:ext cx="4807118" cy="3141795"/>
          </a:xfrm>
          <a:prstGeom prst="rect">
            <a:avLst/>
          </a:prstGeom>
        </p:spPr>
      </p:pic>
      <p:pic>
        <p:nvPicPr>
          <p:cNvPr id="6" name="Imagen 5" descr="Tabla&#10;&#10;Descripción generada automáticamente">
            <a:extLst>
              <a:ext uri="{FF2B5EF4-FFF2-40B4-BE49-F238E27FC236}">
                <a16:creationId xmlns:a16="http://schemas.microsoft.com/office/drawing/2014/main" id="{AD0B445B-AF46-8C76-B106-0EA9E9C662E9}"/>
              </a:ext>
            </a:extLst>
          </p:cNvPr>
          <p:cNvPicPr>
            <a:picLocks noChangeAspect="1"/>
          </p:cNvPicPr>
          <p:nvPr/>
        </p:nvPicPr>
        <p:blipFill>
          <a:blip r:embed="rId12"/>
          <a:stretch>
            <a:fillRect/>
          </a:stretch>
        </p:blipFill>
        <p:spPr>
          <a:xfrm>
            <a:off x="8524875" y="3178605"/>
            <a:ext cx="4281854" cy="4125286"/>
          </a:xfrm>
          <a:prstGeom prst="rect">
            <a:avLst/>
          </a:prstGeom>
        </p:spPr>
      </p:pic>
    </p:spTree>
    <p:extLst>
      <p:ext uri="{BB962C8B-B14F-4D97-AF65-F5344CB8AC3E}">
        <p14:creationId xmlns:p14="http://schemas.microsoft.com/office/powerpoint/2010/main" val="684020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18BC61-5273-D6E7-A242-CD99C693FFC6}"/>
              </a:ext>
            </a:extLst>
          </p:cNvPr>
          <p:cNvSpPr>
            <a:spLocks noGrp="1"/>
          </p:cNvSpPr>
          <p:nvPr>
            <p:ph type="title"/>
          </p:nvPr>
        </p:nvSpPr>
        <p:spPr/>
        <p:txBody>
          <a:bodyPr/>
          <a:lstStyle/>
          <a:p>
            <a:r>
              <a:rPr lang="en-US" dirty="0"/>
              <a:t>4. </a:t>
            </a:r>
            <a:r>
              <a:rPr lang="en-US" dirty="0" err="1"/>
              <a:t>Critères</a:t>
            </a:r>
            <a:r>
              <a:rPr lang="en-US" dirty="0"/>
              <a:t> </a:t>
            </a:r>
            <a:r>
              <a:rPr lang="en-US" dirty="0" err="1"/>
              <a:t>d’évaluation</a:t>
            </a:r>
            <a:endParaRPr lang="en-US" dirty="0"/>
          </a:p>
        </p:txBody>
      </p:sp>
      <p:sp>
        <p:nvSpPr>
          <p:cNvPr id="3" name="Marcador de fecha 2">
            <a:extLst>
              <a:ext uri="{FF2B5EF4-FFF2-40B4-BE49-F238E27FC236}">
                <a16:creationId xmlns:a16="http://schemas.microsoft.com/office/drawing/2014/main" id="{F37D12AF-809B-2934-48A0-CA69834BE7A2}"/>
              </a:ext>
            </a:extLst>
          </p:cNvPr>
          <p:cNvSpPr>
            <a:spLocks noGrp="1"/>
          </p:cNvSpPr>
          <p:nvPr>
            <p:ph type="dt" sz="half" idx="12"/>
          </p:nvPr>
        </p:nvSpPr>
        <p:spPr/>
        <p:txBody>
          <a:bodyPr/>
          <a:lstStyle/>
          <a:p>
            <a:fld id="{7A743FE6-D998-403D-946F-DC2BDCFC58AA}" type="datetime1">
              <a:rPr lang="LID4096" smtClean="0"/>
              <a:t>02/21/2024</a:t>
            </a:fld>
            <a:endParaRPr lang="en-FR"/>
          </a:p>
        </p:txBody>
      </p:sp>
    </p:spTree>
    <p:extLst>
      <p:ext uri="{BB962C8B-B14F-4D97-AF65-F5344CB8AC3E}">
        <p14:creationId xmlns:p14="http://schemas.microsoft.com/office/powerpoint/2010/main" val="1904098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a:t>1 - Pertinence: 28/100 points (1/2)</a:t>
            </a:r>
            <a:endParaRPr lang="en-FR" cap="none" dirty="0"/>
          </a:p>
        </p:txBody>
      </p:sp>
      <p:grpSp>
        <p:nvGrpSpPr>
          <p:cNvPr id="7" name="Gruppo 13">
            <a:extLst>
              <a:ext uri="{FF2B5EF4-FFF2-40B4-BE49-F238E27FC236}">
                <a16:creationId xmlns:a16="http://schemas.microsoft.com/office/drawing/2014/main" id="{017417DD-5D7D-1A0C-A8CF-3CC08966EFC3}"/>
              </a:ext>
            </a:extLst>
          </p:cNvPr>
          <p:cNvGrpSpPr>
            <a:grpSpLocks/>
          </p:cNvGrpSpPr>
          <p:nvPr/>
        </p:nvGrpSpPr>
        <p:grpSpPr bwMode="auto">
          <a:xfrm>
            <a:off x="882824" y="3948432"/>
            <a:ext cx="6127576" cy="2925798"/>
            <a:chOff x="461819" y="1808830"/>
            <a:chExt cx="2286643" cy="1873460"/>
          </a:xfrm>
        </p:grpSpPr>
        <p:sp>
          <p:nvSpPr>
            <p:cNvPr id="8" name="CasellaDiTesto 38">
              <a:extLst>
                <a:ext uri="{FF2B5EF4-FFF2-40B4-BE49-F238E27FC236}">
                  <a16:creationId xmlns:a16="http://schemas.microsoft.com/office/drawing/2014/main" id="{8571AC90-1185-F1F2-199C-FCC4EFBFE319}"/>
                </a:ext>
              </a:extLst>
            </p:cNvPr>
            <p:cNvSpPr txBox="1"/>
            <p:nvPr/>
          </p:nvSpPr>
          <p:spPr>
            <a:xfrm>
              <a:off x="461819" y="2204214"/>
              <a:ext cx="2286642" cy="1478076"/>
            </a:xfrm>
            <a:prstGeom prst="rect">
              <a:avLst/>
            </a:prstGeom>
            <a:solidFill>
              <a:srgbClr val="00B0F0"/>
            </a:solidFill>
          </p:spPr>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eaLnBrk="1" hangingPunct="1">
                <a:defRPr/>
              </a:pPr>
              <a:endPar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eaLnBrk="1" hangingPunct="1">
                <a:defRPr/>
              </a:pPr>
              <a:r>
                <a:rPr lang="fr-FR"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La proposition a-t-elle une réelle </a:t>
              </a:r>
              <a:r>
                <a:rPr lang="fr-FR" altLang="it-IT"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valeur ajoutée transnationale </a:t>
              </a:r>
              <a:r>
                <a:rPr lang="fr-FR"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Pourquoi la coopération est-elle nécessaire pour atteindre les objectifs spécifiques du projet ? Dans quelle mesure la proposition est-elle pertinente d’un point de vue transnational par rapport aux défis communs et aux besoins particuliers des territoires concernés ? La proposition est-elle susceptible de générer des avantages tangibles dans tous les territoires concernés ?</a:t>
              </a:r>
              <a:endPar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ttangolo 12">
              <a:extLst>
                <a:ext uri="{FF2B5EF4-FFF2-40B4-BE49-F238E27FC236}">
                  <a16:creationId xmlns:a16="http://schemas.microsoft.com/office/drawing/2014/main" id="{CEAECCD2-6106-096B-9C97-9B29F08CA19D}"/>
                </a:ext>
              </a:extLst>
            </p:cNvPr>
            <p:cNvSpPr>
              <a:spLocks noChangeArrowheads="1"/>
            </p:cNvSpPr>
            <p:nvPr/>
          </p:nvSpPr>
          <p:spPr bwMode="auto">
            <a:xfrm>
              <a:off x="461820" y="1808830"/>
              <a:ext cx="2286642" cy="413862"/>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anchor="ct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1.2 Dimension transnationale X 2 </a:t>
              </a:r>
            </a:p>
            <a:p>
              <a:pPr algn="ctr" eaLnBrk="1" hangingPunct="1">
                <a:defRPr/>
              </a:pPr>
              <a:r>
                <a:rPr lang="it-IT" altLang="it-IT"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(section 3.1.2 formulaire électronique)</a:t>
              </a:r>
            </a:p>
          </p:txBody>
        </p:sp>
      </p:grpSp>
      <p:grpSp>
        <p:nvGrpSpPr>
          <p:cNvPr id="21" name="Gruppo 13">
            <a:extLst>
              <a:ext uri="{FF2B5EF4-FFF2-40B4-BE49-F238E27FC236}">
                <a16:creationId xmlns:a16="http://schemas.microsoft.com/office/drawing/2014/main" id="{C80EC0BC-0F79-D1E3-F7BD-1BB1DFA0367D}"/>
              </a:ext>
            </a:extLst>
          </p:cNvPr>
          <p:cNvGrpSpPr>
            <a:grpSpLocks/>
          </p:cNvGrpSpPr>
          <p:nvPr/>
        </p:nvGrpSpPr>
        <p:grpSpPr bwMode="auto">
          <a:xfrm>
            <a:off x="7920460" y="4305409"/>
            <a:ext cx="6887797" cy="2838893"/>
            <a:chOff x="461820" y="1538165"/>
            <a:chExt cx="2290124" cy="1904523"/>
          </a:xfrm>
        </p:grpSpPr>
        <p:sp>
          <p:nvSpPr>
            <p:cNvPr id="22" name="CasellaDiTesto 38">
              <a:extLst>
                <a:ext uri="{FF2B5EF4-FFF2-40B4-BE49-F238E27FC236}">
                  <a16:creationId xmlns:a16="http://schemas.microsoft.com/office/drawing/2014/main" id="{0EEE80A8-5677-1EDC-A0CB-E388D58432CA}"/>
                </a:ext>
              </a:extLst>
            </p:cNvPr>
            <p:cNvSpPr txBox="1"/>
            <p:nvPr/>
          </p:nvSpPr>
          <p:spPr>
            <a:xfrm>
              <a:off x="461820" y="1801192"/>
              <a:ext cx="2290124" cy="164149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marL="285750" indent="-285750" algn="just" eaLnBrk="1" hangingPunct="1">
                <a:buFont typeface="Arial" panose="020B0604020202020204" pitchFamily="34" charset="0"/>
                <a:buChar char="•"/>
                <a:defRPr/>
              </a:pPr>
              <a:r>
                <a:rPr lang="fr-FR" altLang="es-ES" sz="1700" b="1" dirty="0">
                  <a:latin typeface="Open Sans" panose="020B0606030504020204" pitchFamily="34" charset="0"/>
                  <a:ea typeface="Open Sans" panose="020B0606030504020204" pitchFamily="34" charset="0"/>
                  <a:cs typeface="Open Sans" panose="020B0606030504020204" pitchFamily="34" charset="0"/>
                </a:rPr>
                <a:t>Valeur ajoutée réelle</a:t>
              </a:r>
              <a:r>
                <a:rPr lang="fr-FR" altLang="es-ES" sz="1700" dirty="0">
                  <a:latin typeface="Open Sans" panose="020B0606030504020204" pitchFamily="34" charset="0"/>
                  <a:ea typeface="Open Sans" panose="020B0606030504020204" pitchFamily="34" charset="0"/>
                  <a:cs typeface="Open Sans" panose="020B0606030504020204" pitchFamily="34" charset="0"/>
                </a:rPr>
                <a:t> pour les territoires éligibles et manière dont la proposition apporte des solutions aux défis communs et aux besoins spécifiques des territoires concernés </a:t>
              </a:r>
            </a:p>
            <a:p>
              <a:pPr marL="285750" indent="-285750" algn="just" eaLnBrk="1" hangingPunct="1">
                <a:buFont typeface="Arial" panose="020B0604020202020204" pitchFamily="34" charset="0"/>
                <a:buChar char="•"/>
                <a:defRPr/>
              </a:pPr>
              <a:r>
                <a:rPr lang="fr-FR" altLang="es-ES" sz="1700" b="1" dirty="0">
                  <a:latin typeface="Open Sans" panose="020B0606030504020204" pitchFamily="34" charset="0"/>
                  <a:ea typeface="Open Sans" panose="020B0606030504020204" pitchFamily="34" charset="0"/>
                  <a:cs typeface="Open Sans" panose="020B0606030504020204" pitchFamily="34" charset="0"/>
                </a:rPr>
                <a:t>Besoin de coopération </a:t>
              </a:r>
              <a:r>
                <a:rPr lang="fr-FR" altLang="es-ES" sz="1700" dirty="0">
                  <a:latin typeface="Open Sans" panose="020B0606030504020204" pitchFamily="34" charset="0"/>
                  <a:ea typeface="Open Sans" panose="020B0606030504020204" pitchFamily="34" charset="0"/>
                  <a:cs typeface="Open Sans" panose="020B0606030504020204" pitchFamily="34" charset="0"/>
                </a:rPr>
                <a:t>entre des partenaires de plusieurs pays pour atteindre les objectifs spécifiques du projet </a:t>
              </a:r>
            </a:p>
            <a:p>
              <a:pPr marL="285750" indent="-285750" algn="just" eaLnBrk="1" hangingPunct="1">
                <a:buFont typeface="Arial" panose="020B0604020202020204" pitchFamily="34" charset="0"/>
                <a:buChar char="•"/>
                <a:defRPr/>
              </a:pPr>
              <a:r>
                <a:rPr lang="fr-FR" altLang="es-ES" sz="1700" b="1" dirty="0">
                  <a:latin typeface="Open Sans" panose="020B0606030504020204" pitchFamily="34" charset="0"/>
                  <a:ea typeface="Open Sans" panose="020B0606030504020204" pitchFamily="34" charset="0"/>
                  <a:cs typeface="Open Sans" panose="020B0606030504020204" pitchFamily="34" charset="0"/>
                </a:rPr>
                <a:t>Une véritable dimension transnationale </a:t>
              </a:r>
              <a:r>
                <a:rPr lang="fr-FR" altLang="es-ES" sz="1700" dirty="0">
                  <a:latin typeface="Open Sans" panose="020B0606030504020204" pitchFamily="34" charset="0"/>
                  <a:ea typeface="Open Sans" panose="020B0606030504020204" pitchFamily="34" charset="0"/>
                  <a:cs typeface="Open Sans" panose="020B0606030504020204" pitchFamily="34" charset="0"/>
                </a:rPr>
                <a:t>évitant une dimension et une étendue principalement locale/nationale du projet aura des </a:t>
              </a:r>
              <a:r>
                <a:rPr kumimoji="0" lang="fr-FR" altLang="es-ES" sz="1700" i="0" u="none" strike="noStrike" cap="none" normalizeH="0" baseline="0" dirty="0">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bénéfices tangibles dans tous les territoires concernés.</a:t>
              </a:r>
              <a:r>
                <a:rPr kumimoji="0" lang="fr-FR" altLang="es-ES" sz="170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700" dirty="0">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3" name="Rettangolo 12">
              <a:extLst>
                <a:ext uri="{FF2B5EF4-FFF2-40B4-BE49-F238E27FC236}">
                  <a16:creationId xmlns:a16="http://schemas.microsoft.com/office/drawing/2014/main" id="{9C26951A-81C8-7F49-8E0F-048EE1A27C61}"/>
                </a:ext>
              </a:extLst>
            </p:cNvPr>
            <p:cNvSpPr>
              <a:spLocks noChangeArrowheads="1"/>
            </p:cNvSpPr>
            <p:nvPr/>
          </p:nvSpPr>
          <p:spPr bwMode="auto">
            <a:xfrm>
              <a:off x="461820" y="1538165"/>
              <a:ext cx="2290124" cy="26842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nchor="ctr">
              <a:spAutoFit/>
            </a:bodyPr>
            <a:lstStyle/>
            <a:p>
              <a:pPr algn="ctr" fontAlgn="auto">
                <a:spcBef>
                  <a:spcPts val="0"/>
                </a:spcBef>
                <a:spcAft>
                  <a:spcPts val="0"/>
                </a:spcAft>
                <a:defRPr/>
              </a:pPr>
              <a:r>
                <a:rPr lang="it-IT" sz="2000" b="1" dirty="0">
                  <a:solidFill>
                    <a:schemeClr val="tx1"/>
                  </a:solidFill>
                  <a:latin typeface="Open Sans" panose="020B0606030504020204" pitchFamily="34" charset="0"/>
                  <a:ea typeface="Open Sans" panose="020B0606030504020204" pitchFamily="34" charset="0"/>
                  <a:cs typeface="Open Sans" panose="020B0606030504020204" pitchFamily="34" charset="0"/>
                </a:rPr>
                <a:t>Eléments clés</a:t>
              </a:r>
            </a:p>
          </p:txBody>
        </p:sp>
      </p:grpSp>
      <p:grpSp>
        <p:nvGrpSpPr>
          <p:cNvPr id="4" name="Gruppo 13">
            <a:extLst>
              <a:ext uri="{FF2B5EF4-FFF2-40B4-BE49-F238E27FC236}">
                <a16:creationId xmlns:a16="http://schemas.microsoft.com/office/drawing/2014/main" id="{5126E243-5D5A-9D26-E35D-37E303466752}"/>
              </a:ext>
            </a:extLst>
          </p:cNvPr>
          <p:cNvGrpSpPr>
            <a:grpSpLocks/>
          </p:cNvGrpSpPr>
          <p:nvPr/>
        </p:nvGrpSpPr>
        <p:grpSpPr bwMode="auto">
          <a:xfrm>
            <a:off x="882826" y="1475380"/>
            <a:ext cx="6127573" cy="1926169"/>
            <a:chOff x="461820" y="1757227"/>
            <a:chExt cx="2562787" cy="310430"/>
          </a:xfrm>
        </p:grpSpPr>
        <p:sp>
          <p:nvSpPr>
            <p:cNvPr id="6" name="CasellaDiTesto 38">
              <a:extLst>
                <a:ext uri="{FF2B5EF4-FFF2-40B4-BE49-F238E27FC236}">
                  <a16:creationId xmlns:a16="http://schemas.microsoft.com/office/drawing/2014/main" id="{F77AE303-7489-AC14-CC34-4463A1BC2DA9}"/>
                </a:ext>
              </a:extLst>
            </p:cNvPr>
            <p:cNvSpPr txBox="1"/>
            <p:nvPr/>
          </p:nvSpPr>
          <p:spPr>
            <a:xfrm>
              <a:off x="461820" y="1854366"/>
              <a:ext cx="2562787" cy="213291"/>
            </a:xfrm>
            <a:prstGeom prst="rect">
              <a:avLst/>
            </a:prstGeom>
            <a:solidFill>
              <a:srgbClr val="00B0F0"/>
            </a:solidFill>
          </p:spPr>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Est-</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ce</a:t>
              </a: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que la proposition </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est</a:t>
              </a: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necessaire et </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pertinente</a:t>
              </a: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dans </a:t>
              </a:r>
              <a:r>
                <a:rPr lang="en-US" altLang="it-IT"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le </a:t>
              </a:r>
              <a:r>
                <a:rPr lang="en-US" altLang="it-IT" sz="1600"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contexte</a:t>
              </a:r>
              <a:r>
                <a:rPr lang="en-US" altLang="it-IT"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 du Programme Interreg NEXT MED?</a:t>
              </a:r>
            </a:p>
            <a:p>
              <a:pPr algn="just" eaLnBrk="1" hangingPunct="1">
                <a:defRPr/>
              </a:pP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Comment le projet </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contribura</a:t>
              </a: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à la </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réalisaton</a:t>
              </a: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de la </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Priorité</a:t>
              </a: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de  </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l´Objectif</a:t>
              </a: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Spécifique</a:t>
              </a: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du Programme au </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titre</a:t>
              </a: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desquels</a:t>
              </a: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il a </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été</a:t>
              </a:r>
              <a:r>
                <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altLang="it-IT"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soumis</a:t>
              </a:r>
              <a:endParaRPr lang="en-US" altLang="it-IT"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ttangolo 12">
              <a:extLst>
                <a:ext uri="{FF2B5EF4-FFF2-40B4-BE49-F238E27FC236}">
                  <a16:creationId xmlns:a16="http://schemas.microsoft.com/office/drawing/2014/main" id="{711D8F67-FBF5-210C-DB73-22BFF04B971D}"/>
                </a:ext>
              </a:extLst>
            </p:cNvPr>
            <p:cNvSpPr>
              <a:spLocks noChangeArrowheads="1"/>
            </p:cNvSpPr>
            <p:nvPr/>
          </p:nvSpPr>
          <p:spPr bwMode="auto">
            <a:xfrm>
              <a:off x="461820" y="1757227"/>
              <a:ext cx="2562787" cy="104166"/>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1.1 Pertinence avec le Programme X 2</a:t>
              </a:r>
            </a:p>
            <a:p>
              <a:pPr algn="ctr" fontAlgn="auto">
                <a:spcBef>
                  <a:spcPts val="0"/>
                </a:spcBef>
                <a:spcAft>
                  <a:spcPts val="0"/>
                </a:spcAft>
                <a:defRPr/>
              </a:pPr>
              <a:r>
                <a:rPr lang="it-IT" sz="1600" b="1" dirty="0">
                  <a:latin typeface="Open Sans" panose="020B0606030504020204" pitchFamily="34" charset="0"/>
                  <a:ea typeface="Open Sans" panose="020B0606030504020204" pitchFamily="34" charset="0"/>
                  <a:cs typeface="Open Sans" panose="020B0606030504020204" pitchFamily="34" charset="0"/>
                </a:rPr>
                <a:t>(section 3.1.1 formulaire électronique)</a:t>
              </a:r>
            </a:p>
          </p:txBody>
        </p:sp>
      </p:grpSp>
      <p:grpSp>
        <p:nvGrpSpPr>
          <p:cNvPr id="14" name="Gruppo 13">
            <a:extLst>
              <a:ext uri="{FF2B5EF4-FFF2-40B4-BE49-F238E27FC236}">
                <a16:creationId xmlns:a16="http://schemas.microsoft.com/office/drawing/2014/main" id="{6E8A407F-AE9D-953E-5CBA-6BB5C663FFD8}"/>
              </a:ext>
            </a:extLst>
          </p:cNvPr>
          <p:cNvGrpSpPr>
            <a:grpSpLocks/>
          </p:cNvGrpSpPr>
          <p:nvPr/>
        </p:nvGrpSpPr>
        <p:grpSpPr bwMode="auto">
          <a:xfrm>
            <a:off x="7927659" y="1475380"/>
            <a:ext cx="6887796" cy="2144687"/>
            <a:chOff x="461820" y="1636837"/>
            <a:chExt cx="2208544" cy="1315700"/>
          </a:xfrm>
        </p:grpSpPr>
        <p:sp>
          <p:nvSpPr>
            <p:cNvPr id="15" name="CasellaDiTesto 38">
              <a:extLst>
                <a:ext uri="{FF2B5EF4-FFF2-40B4-BE49-F238E27FC236}">
                  <a16:creationId xmlns:a16="http://schemas.microsoft.com/office/drawing/2014/main" id="{E729DB27-398C-9A6B-C88E-D2A15B434A02}"/>
                </a:ext>
              </a:extLst>
            </p:cNvPr>
            <p:cNvSpPr txBox="1"/>
            <p:nvPr/>
          </p:nvSpPr>
          <p:spPr>
            <a:xfrm>
              <a:off x="461820" y="1876312"/>
              <a:ext cx="2208544" cy="107622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marL="285750" indent="-285750" algn="just" eaLnBrk="1" hangingPunct="1">
                <a:buFont typeface="Arial" panose="020B0604020202020204" pitchFamily="34" charset="0"/>
                <a:buChar char="•"/>
                <a:defRPr/>
              </a:pPr>
              <a:r>
                <a:rPr lang="en-US" dirty="0">
                  <a:latin typeface="Open Sans" panose="020B0606030504020204" pitchFamily="34" charset="0"/>
                  <a:ea typeface="Open Sans" panose="020B0606030504020204" pitchFamily="34" charset="0"/>
                  <a:cs typeface="Open Sans" panose="020B0606030504020204" pitchFamily="34" charset="0"/>
                </a:rPr>
                <a:t>Valeur </a:t>
              </a:r>
              <a:r>
                <a:rPr lang="en-US" dirty="0" err="1">
                  <a:latin typeface="Open Sans" panose="020B0606030504020204" pitchFamily="34" charset="0"/>
                  <a:ea typeface="Open Sans" panose="020B0606030504020204" pitchFamily="34" charset="0"/>
                  <a:cs typeface="Open Sans" panose="020B0606030504020204" pitchFamily="34" charset="0"/>
                </a:rPr>
                <a:t>ajoutée</a:t>
              </a:r>
              <a:r>
                <a:rPr lang="en-US" dirty="0">
                  <a:latin typeface="Open Sans" panose="020B0606030504020204" pitchFamily="34" charset="0"/>
                  <a:ea typeface="Open Sans" panose="020B0606030504020204" pitchFamily="34" charset="0"/>
                  <a:cs typeface="Open Sans" panose="020B0606030504020204" pitchFamily="34" charset="0"/>
                </a:rPr>
                <a:t> de la proposition et </a:t>
              </a:r>
              <a:r>
                <a:rPr lang="en-US" b="1" dirty="0">
                  <a:latin typeface="Open Sans" panose="020B0606030504020204" pitchFamily="34" charset="0"/>
                  <a:ea typeface="Open Sans" panose="020B0606030504020204" pitchFamily="34" charset="0"/>
                  <a:cs typeface="Open Sans" panose="020B0606030504020204" pitchFamily="34" charset="0"/>
                </a:rPr>
                <a:t>pertinence dans le </a:t>
              </a:r>
              <a:r>
                <a:rPr lang="en-US" b="1" dirty="0" err="1">
                  <a:latin typeface="Open Sans" panose="020B0606030504020204" pitchFamily="34" charset="0"/>
                  <a:ea typeface="Open Sans" panose="020B0606030504020204" pitchFamily="34" charset="0"/>
                  <a:cs typeface="Open Sans" panose="020B0606030504020204" pitchFamily="34" charset="0"/>
                </a:rPr>
                <a:t>contexte</a:t>
              </a:r>
              <a:r>
                <a:rPr lang="en-US" b="1" dirty="0">
                  <a:latin typeface="Open Sans" panose="020B0606030504020204" pitchFamily="34" charset="0"/>
                  <a:ea typeface="Open Sans" panose="020B0606030504020204" pitchFamily="34" charset="0"/>
                  <a:cs typeface="Open Sans" panose="020B0606030504020204" pitchFamily="34" charset="0"/>
                </a:rPr>
                <a:t> du Programme Interreg NEXT MED</a:t>
              </a:r>
              <a:r>
                <a:rPr lang="en-US" dirty="0">
                  <a:effectLst/>
                  <a:latin typeface="Open Sans" panose="020B0606030504020204" pitchFamily="34" charset="0"/>
                  <a:ea typeface="Open Sans" panose="020B0606030504020204" pitchFamily="34" charset="0"/>
                  <a:cs typeface="Open Sans" panose="020B0606030504020204" pitchFamily="34" charset="0"/>
                </a:rPr>
                <a:t> </a:t>
              </a:r>
            </a:p>
            <a:p>
              <a:pPr marL="285750" indent="-285750" algn="just" eaLnBrk="1" hangingPunct="1">
                <a:buFont typeface="Arial" panose="020B0604020202020204" pitchFamily="34" charset="0"/>
                <a:buChar char="•"/>
                <a:defRPr/>
              </a:pPr>
              <a:r>
                <a:rPr lang="en-US" b="1" dirty="0">
                  <a:latin typeface="Open Sans" panose="020B0606030504020204" pitchFamily="34" charset="0"/>
                  <a:ea typeface="Open Sans" panose="020B0606030504020204" pitchFamily="34" charset="0"/>
                  <a:cs typeface="Open Sans" panose="020B0606030504020204" pitchFamily="34" charset="0"/>
                </a:rPr>
                <a:t>Contribution</a:t>
              </a:r>
              <a:r>
                <a:rPr lang="en-US" dirty="0">
                  <a:latin typeface="Open Sans" panose="020B0606030504020204" pitchFamily="34" charset="0"/>
                  <a:ea typeface="Open Sans" panose="020B0606030504020204" pitchFamily="34" charset="0"/>
                  <a:cs typeface="Open Sans" panose="020B0606030504020204" pitchFamily="34" charset="0"/>
                </a:rPr>
                <a:t> du projet </a:t>
              </a:r>
              <a:r>
                <a:rPr lang="en-US" b="1" dirty="0">
                  <a:latin typeface="Open Sans" panose="020B0606030504020204" pitchFamily="34" charset="0"/>
                  <a:ea typeface="Open Sans" panose="020B0606030504020204" pitchFamily="34" charset="0"/>
                  <a:cs typeface="Open Sans" panose="020B0606030504020204" pitchFamily="34" charset="0"/>
                </a:rPr>
                <a:t>à la </a:t>
              </a:r>
              <a:r>
                <a:rPr lang="en-US" b="1" dirty="0" err="1">
                  <a:latin typeface="Open Sans" panose="020B0606030504020204" pitchFamily="34" charset="0"/>
                  <a:ea typeface="Open Sans" panose="020B0606030504020204" pitchFamily="34" charset="0"/>
                  <a:cs typeface="Open Sans" panose="020B0606030504020204" pitchFamily="34" charset="0"/>
                </a:rPr>
                <a:t>realisation</a:t>
              </a:r>
              <a:r>
                <a:rPr lang="en-US" b="1" dirty="0">
                  <a:latin typeface="Open Sans" panose="020B0606030504020204" pitchFamily="34" charset="0"/>
                  <a:ea typeface="Open Sans" panose="020B0606030504020204" pitchFamily="34" charset="0"/>
                  <a:cs typeface="Open Sans" panose="020B0606030504020204" pitchFamily="34" charset="0"/>
                </a:rPr>
                <a:t> de la </a:t>
              </a:r>
              <a:r>
                <a:rPr lang="en-US" b="1" dirty="0" err="1">
                  <a:latin typeface="Open Sans" panose="020B0606030504020204" pitchFamily="34" charset="0"/>
                  <a:ea typeface="Open Sans" panose="020B0606030504020204" pitchFamily="34" charset="0"/>
                  <a:cs typeface="Open Sans" panose="020B0606030504020204" pitchFamily="34" charset="0"/>
                </a:rPr>
                <a:t>priorité</a:t>
              </a:r>
              <a:r>
                <a:rPr lang="en-US" b="1" dirty="0">
                  <a:latin typeface="Open Sans" panose="020B0606030504020204" pitchFamily="34" charset="0"/>
                  <a:ea typeface="Open Sans" panose="020B0606030504020204" pitchFamily="34" charset="0"/>
                  <a:cs typeface="Open Sans" panose="020B0606030504020204" pitchFamily="34" charset="0"/>
                </a:rPr>
                <a:t> et de </a:t>
              </a:r>
              <a:r>
                <a:rPr lang="en-US" b="1" dirty="0" err="1">
                  <a:latin typeface="Open Sans" panose="020B0606030504020204" pitchFamily="34" charset="0"/>
                  <a:ea typeface="Open Sans" panose="020B0606030504020204" pitchFamily="34" charset="0"/>
                  <a:cs typeface="Open Sans" panose="020B0606030504020204" pitchFamily="34" charset="0"/>
                </a:rPr>
                <a:t>l´Objectif</a:t>
              </a:r>
              <a:r>
                <a:rPr lang="en-US" b="1" dirty="0">
                  <a:latin typeface="Open Sans" panose="020B0606030504020204" pitchFamily="34" charset="0"/>
                  <a:ea typeface="Open Sans" panose="020B0606030504020204" pitchFamily="34" charset="0"/>
                  <a:cs typeface="Open Sans" panose="020B0606030504020204" pitchFamily="34" charset="0"/>
                </a:rPr>
                <a:t> </a:t>
              </a:r>
              <a:r>
                <a:rPr lang="en-US" b="1" dirty="0" err="1">
                  <a:latin typeface="Open Sans" panose="020B0606030504020204" pitchFamily="34" charset="0"/>
                  <a:ea typeface="Open Sans" panose="020B0606030504020204" pitchFamily="34" charset="0"/>
                  <a:cs typeface="Open Sans" panose="020B0606030504020204" pitchFamily="34" charset="0"/>
                </a:rPr>
                <a:t>Spécifique</a:t>
              </a:r>
              <a:r>
                <a:rPr lang="en-US" b="1" dirty="0">
                  <a:latin typeface="Open Sans" panose="020B0606030504020204" pitchFamily="34" charset="0"/>
                  <a:ea typeface="Open Sans" panose="020B0606030504020204" pitchFamily="34" charset="0"/>
                  <a:cs typeface="Open Sans" panose="020B0606030504020204" pitchFamily="34" charset="0"/>
                </a:rPr>
                <a:t> du Programme </a:t>
              </a:r>
              <a:r>
                <a:rPr lang="fr-FR" dirty="0">
                  <a:latin typeface="Open Sans" panose="020B0606030504020204" pitchFamily="34" charset="0"/>
                  <a:ea typeface="Open Sans" panose="020B0606030504020204" pitchFamily="34" charset="0"/>
                  <a:cs typeface="Open Sans" panose="020B0606030504020204" pitchFamily="34" charset="0"/>
                </a:rPr>
                <a:t>au titre desquels il a été soumis</a:t>
              </a:r>
            </a:p>
            <a:p>
              <a:pPr marL="285750" indent="-285750" algn="just" eaLnBrk="1" hangingPunct="1">
                <a:buFont typeface="Arial" panose="020B0604020202020204" pitchFamily="34" charset="0"/>
                <a:buChar char="•"/>
                <a:defRPr/>
              </a:pPr>
              <a:r>
                <a:rPr lang="fr-FR" b="1" dirty="0">
                  <a:latin typeface="Open Sans" panose="020B0606030504020204" pitchFamily="34" charset="0"/>
                  <a:ea typeface="Open Sans" panose="020B0606030504020204" pitchFamily="34" charset="0"/>
                  <a:cs typeface="Open Sans" panose="020B0606030504020204" pitchFamily="34" charset="0"/>
                </a:rPr>
                <a:t>Consistance </a:t>
              </a:r>
              <a:r>
                <a:rPr lang="fr-FR" dirty="0">
                  <a:latin typeface="Open Sans" panose="020B0606030504020204" pitchFamily="34" charset="0"/>
                  <a:ea typeface="Open Sans" panose="020B0606030504020204" pitchFamily="34" charset="0"/>
                  <a:cs typeface="Open Sans" panose="020B0606030504020204" pitchFamily="34" charset="0"/>
                </a:rPr>
                <a:t>avec l´Objectif Spécifique du Programme</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ttangolo 12">
              <a:extLst>
                <a:ext uri="{FF2B5EF4-FFF2-40B4-BE49-F238E27FC236}">
                  <a16:creationId xmlns:a16="http://schemas.microsoft.com/office/drawing/2014/main" id="{3A3F7516-4137-E1AF-97FA-65A7BA641585}"/>
                </a:ext>
              </a:extLst>
            </p:cNvPr>
            <p:cNvSpPr>
              <a:spLocks noChangeArrowheads="1"/>
            </p:cNvSpPr>
            <p:nvPr/>
          </p:nvSpPr>
          <p:spPr bwMode="auto">
            <a:xfrm>
              <a:off x="461820" y="1636837"/>
              <a:ext cx="2208544" cy="24545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solidFill>
                    <a:schemeClr val="tx1"/>
                  </a:solidFill>
                  <a:latin typeface="Open Sans" panose="020B0606030504020204" pitchFamily="34" charset="0"/>
                  <a:ea typeface="Open Sans" panose="020B0606030504020204" pitchFamily="34" charset="0"/>
                  <a:cs typeface="Open Sans" panose="020B0606030504020204" pitchFamily="34" charset="0"/>
                </a:rPr>
                <a:t>Eléments clés</a:t>
              </a:r>
            </a:p>
          </p:txBody>
        </p:sp>
      </p:grpSp>
      <p:sp>
        <p:nvSpPr>
          <p:cNvPr id="11" name="Freccia a destra 10">
            <a:extLst>
              <a:ext uri="{FF2B5EF4-FFF2-40B4-BE49-F238E27FC236}">
                <a16:creationId xmlns:a16="http://schemas.microsoft.com/office/drawing/2014/main" id="{C2C34ADE-79C9-BABF-852E-31C2433A270B}"/>
              </a:ext>
            </a:extLst>
          </p:cNvPr>
          <p:cNvSpPr/>
          <p:nvPr/>
        </p:nvSpPr>
        <p:spPr>
          <a:xfrm>
            <a:off x="7069817" y="2382923"/>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dirty="0"/>
          </a:p>
        </p:txBody>
      </p:sp>
      <p:sp>
        <p:nvSpPr>
          <p:cNvPr id="13" name="Freccia a destra 12">
            <a:extLst>
              <a:ext uri="{FF2B5EF4-FFF2-40B4-BE49-F238E27FC236}">
                <a16:creationId xmlns:a16="http://schemas.microsoft.com/office/drawing/2014/main" id="{F8CBC96E-2C6B-3F40-3C49-E66FE1918909}"/>
              </a:ext>
            </a:extLst>
          </p:cNvPr>
          <p:cNvSpPr/>
          <p:nvPr/>
        </p:nvSpPr>
        <p:spPr>
          <a:xfrm>
            <a:off x="7069817" y="5529814"/>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dirty="0"/>
          </a:p>
        </p:txBody>
      </p:sp>
      <p:sp>
        <p:nvSpPr>
          <p:cNvPr id="2" name="Rectangle 1">
            <a:extLst>
              <a:ext uri="{FF2B5EF4-FFF2-40B4-BE49-F238E27FC236}">
                <a16:creationId xmlns:a16="http://schemas.microsoft.com/office/drawing/2014/main" id="{58A83F59-CFAA-E35D-DDCC-5BC8DD7F62B5}"/>
              </a:ext>
            </a:extLst>
          </p:cNvPr>
          <p:cNvSpPr>
            <a:spLocks noChangeArrowheads="1"/>
          </p:cNvSpPr>
          <p:nvPr/>
        </p:nvSpPr>
        <p:spPr bwMode="auto">
          <a:xfrm>
            <a:off x="0" y="106125"/>
            <a:ext cx="65" cy="24494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39013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fr-FR" cap="none" dirty="0"/>
              <a:t>1 - Pertinence (2/2)</a:t>
            </a:r>
            <a:endParaRPr lang="en-FR" cap="none" dirty="0"/>
          </a:p>
        </p:txBody>
      </p:sp>
      <p:grpSp>
        <p:nvGrpSpPr>
          <p:cNvPr id="11" name="Gruppo 15">
            <a:extLst>
              <a:ext uri="{FF2B5EF4-FFF2-40B4-BE49-F238E27FC236}">
                <a16:creationId xmlns:a16="http://schemas.microsoft.com/office/drawing/2014/main" id="{408B9559-1643-D8BC-9A41-4F95597CBF3C}"/>
              </a:ext>
            </a:extLst>
          </p:cNvPr>
          <p:cNvGrpSpPr>
            <a:grpSpLocks/>
          </p:cNvGrpSpPr>
          <p:nvPr/>
        </p:nvGrpSpPr>
        <p:grpSpPr bwMode="auto">
          <a:xfrm>
            <a:off x="743205" y="1362216"/>
            <a:ext cx="5724990" cy="2092881"/>
            <a:chOff x="2928926" y="739576"/>
            <a:chExt cx="2286017" cy="907426"/>
          </a:xfrm>
        </p:grpSpPr>
        <p:sp>
          <p:nvSpPr>
            <p:cNvPr id="12" name="Rettangolo 41">
              <a:extLst>
                <a:ext uri="{FF2B5EF4-FFF2-40B4-BE49-F238E27FC236}">
                  <a16:creationId xmlns:a16="http://schemas.microsoft.com/office/drawing/2014/main" id="{40C9B90E-E159-9CC6-953D-F8C50DD72F5F}"/>
                </a:ext>
              </a:extLst>
            </p:cNvPr>
            <p:cNvSpPr>
              <a:spLocks noChangeArrowheads="1"/>
            </p:cNvSpPr>
            <p:nvPr/>
          </p:nvSpPr>
          <p:spPr bwMode="auto">
            <a:xfrm>
              <a:off x="2928926" y="1006466"/>
              <a:ext cx="2286017" cy="640536"/>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algn="just" eaLnBrk="1" hangingPunct="1"/>
              <a:r>
                <a:rPr lang="fr-FR" dirty="0">
                  <a:solidFill>
                    <a:schemeClr val="bg1"/>
                  </a:solidFill>
                  <a:effectLst/>
                  <a:latin typeface="Open Sans" panose="020B0606030504020204" pitchFamily="34" charset="0"/>
                  <a:ea typeface="Times New Roman" panose="02020603050405020304" pitchFamily="18" charset="0"/>
                </a:rPr>
                <a:t>La proposition définit-elle de manière appropriée </a:t>
              </a:r>
              <a:r>
                <a:rPr lang="fr-FR" b="1" dirty="0">
                  <a:solidFill>
                    <a:schemeClr val="bg1"/>
                  </a:solidFill>
                  <a:effectLst/>
                  <a:latin typeface="Open Sans" panose="020B0606030504020204" pitchFamily="34" charset="0"/>
                  <a:ea typeface="Times New Roman" panose="02020603050405020304" pitchFamily="18" charset="0"/>
                </a:rPr>
                <a:t>les besoins des groupes cibles et des bénéficiaires finaux</a:t>
              </a:r>
              <a:r>
                <a:rPr lang="fr-FR" dirty="0">
                  <a:solidFill>
                    <a:schemeClr val="bg1"/>
                  </a:solidFill>
                  <a:effectLst/>
                  <a:latin typeface="Open Sans" panose="020B0606030504020204" pitchFamily="34" charset="0"/>
                  <a:ea typeface="Times New Roman" panose="02020603050405020304" pitchFamily="18" charset="0"/>
                </a:rPr>
                <a:t>? Les groupes cibles et les bénéficiaires finaux concernés sont-ils clairement définis, quantifiés et stratégiquement choisis </a:t>
              </a:r>
              <a:r>
                <a:rPr lang="en-US" dirty="0">
                  <a:solidFill>
                    <a:schemeClr val="bg1"/>
                  </a:solidFill>
                  <a:effectLst/>
                  <a:latin typeface="Open Sans" panose="020B0606030504020204" pitchFamily="34" charset="0"/>
                  <a:ea typeface="Times New Roman" panose="02020603050405020304" pitchFamily="18" charset="0"/>
                </a:rPr>
                <a:t>?</a:t>
              </a:r>
            </a:p>
          </p:txBody>
        </p:sp>
        <p:sp>
          <p:nvSpPr>
            <p:cNvPr id="13" name="Rettangolo 14">
              <a:extLst>
                <a:ext uri="{FF2B5EF4-FFF2-40B4-BE49-F238E27FC236}">
                  <a16:creationId xmlns:a16="http://schemas.microsoft.com/office/drawing/2014/main" id="{8CF2338E-0BC3-62D5-ED56-E0F56462B13E}"/>
                </a:ext>
              </a:extLst>
            </p:cNvPr>
            <p:cNvSpPr>
              <a:spLocks noChangeArrowheads="1"/>
            </p:cNvSpPr>
            <p:nvPr/>
          </p:nvSpPr>
          <p:spPr bwMode="auto">
            <a:xfrm>
              <a:off x="2928926" y="739576"/>
              <a:ext cx="2286017" cy="266890"/>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1.3 Bénéficiaires des projets</a:t>
              </a:r>
            </a:p>
            <a:p>
              <a:pPr algn="ctr" eaLnBrk="1" hangingPunct="1">
                <a:defRPr/>
              </a:pPr>
              <a:r>
                <a:rPr lang="it-IT"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(section 3.1.3 formulaire électronique)</a:t>
              </a:r>
              <a:endParaRPr lang="it-IT" altLang="it-IT"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4" name="Gruppo 15">
            <a:extLst>
              <a:ext uri="{FF2B5EF4-FFF2-40B4-BE49-F238E27FC236}">
                <a16:creationId xmlns:a16="http://schemas.microsoft.com/office/drawing/2014/main" id="{7353D2C5-71C8-EBEE-1552-54BAB9EE92D2}"/>
              </a:ext>
            </a:extLst>
          </p:cNvPr>
          <p:cNvGrpSpPr>
            <a:grpSpLocks/>
          </p:cNvGrpSpPr>
          <p:nvPr/>
        </p:nvGrpSpPr>
        <p:grpSpPr bwMode="auto">
          <a:xfrm>
            <a:off x="743205" y="4292518"/>
            <a:ext cx="5724990" cy="2655878"/>
            <a:chOff x="2928926" y="857211"/>
            <a:chExt cx="2286017" cy="1636367"/>
          </a:xfrm>
        </p:grpSpPr>
        <p:sp>
          <p:nvSpPr>
            <p:cNvPr id="25" name="Rettangolo 41">
              <a:extLst>
                <a:ext uri="{FF2B5EF4-FFF2-40B4-BE49-F238E27FC236}">
                  <a16:creationId xmlns:a16="http://schemas.microsoft.com/office/drawing/2014/main" id="{8B852E91-384E-7E0D-CBE0-F715AA7D7679}"/>
                </a:ext>
              </a:extLst>
            </p:cNvPr>
            <p:cNvSpPr>
              <a:spLocks noChangeArrowheads="1"/>
            </p:cNvSpPr>
            <p:nvPr/>
          </p:nvSpPr>
          <p:spPr bwMode="auto">
            <a:xfrm>
              <a:off x="2928926" y="1071350"/>
              <a:ext cx="2286017" cy="142222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eaLnBrk="1" hangingPunct="1"/>
              <a:endParaRPr lang="en-US" sz="1600" dirty="0">
                <a:latin typeface="Open Sans" panose="020B0606030504020204" pitchFamily="34" charset="0"/>
              </a:endParaRPr>
            </a:p>
            <a:p>
              <a:pPr algn="just" eaLnBrk="1" hangingPunct="1"/>
              <a:r>
                <a:rPr lang="fr-FR" b="1" dirty="0">
                  <a:solidFill>
                    <a:schemeClr val="bg1"/>
                  </a:solidFill>
                  <a:latin typeface="Open Sans" panose="020B0606030504020204" pitchFamily="34" charset="0"/>
                </a:rPr>
                <a:t>Les synergies/complémentarités avec d’autres stratégies et/ou initiatives </a:t>
              </a:r>
              <a:r>
                <a:rPr lang="fr-FR" dirty="0">
                  <a:solidFill>
                    <a:schemeClr val="bg1"/>
                  </a:solidFill>
                  <a:latin typeface="Open Sans" panose="020B0606030504020204" pitchFamily="34" charset="0"/>
                </a:rPr>
                <a:t>sont-elles bien démontrées et susceptibles d’être exploitées :</a:t>
              </a:r>
              <a:endParaRPr lang="en-US" dirty="0">
                <a:solidFill>
                  <a:schemeClr val="bg1"/>
                </a:solidFill>
                <a:latin typeface="Open Sans" panose="020B0606030504020204" pitchFamily="34" charset="0"/>
              </a:endParaRPr>
            </a:p>
            <a:p>
              <a:pPr algn="just" eaLnBrk="1" hangingPunct="1"/>
              <a:endParaRPr lang="en-US" dirty="0">
                <a:solidFill>
                  <a:schemeClr val="bg1"/>
                </a:solidFill>
                <a:latin typeface="Open Sans" panose="020B0606030504020204" pitchFamily="34" charset="0"/>
              </a:endParaRPr>
            </a:p>
            <a:p>
              <a:pPr marL="285750" indent="-285750" algn="just" eaLnBrk="1" hangingPunct="1">
                <a:buFont typeface="Arial" panose="020B0604020202020204" pitchFamily="34" charset="0"/>
                <a:buChar char="•"/>
              </a:pPr>
              <a:r>
                <a:rPr lang="en-US" dirty="0">
                  <a:solidFill>
                    <a:schemeClr val="bg1"/>
                  </a:solidFill>
                  <a:latin typeface="Open Sans" panose="020B0606030504020204" pitchFamily="34" charset="0"/>
                </a:rPr>
                <a:t>au </a:t>
              </a:r>
              <a:r>
                <a:rPr lang="en-US" dirty="0" err="1">
                  <a:solidFill>
                    <a:schemeClr val="bg1"/>
                  </a:solidFill>
                  <a:latin typeface="Open Sans" panose="020B0606030504020204" pitchFamily="34" charset="0"/>
                </a:rPr>
                <a:t>niveau</a:t>
              </a:r>
              <a:r>
                <a:rPr lang="en-US" dirty="0">
                  <a:solidFill>
                    <a:schemeClr val="bg1"/>
                  </a:solidFill>
                  <a:latin typeface="Open Sans" panose="020B0606030504020204" pitchFamily="34" charset="0"/>
                </a:rPr>
                <a:t> </a:t>
              </a:r>
              <a:r>
                <a:rPr lang="en-US" dirty="0" err="1">
                  <a:solidFill>
                    <a:schemeClr val="bg1"/>
                  </a:solidFill>
                  <a:latin typeface="Open Sans" panose="020B0606030504020204" pitchFamily="34" charset="0"/>
                </a:rPr>
                <a:t>stratégique</a:t>
              </a:r>
              <a:endParaRPr lang="en-US" dirty="0">
                <a:solidFill>
                  <a:schemeClr val="bg1"/>
                </a:solidFill>
                <a:latin typeface="Open Sans" panose="020B0606030504020204" pitchFamily="34" charset="0"/>
              </a:endParaRPr>
            </a:p>
            <a:p>
              <a:pPr marL="285750" indent="-285750" algn="just" eaLnBrk="1" hangingPunct="1">
                <a:buFont typeface="Arial" panose="020B0604020202020204" pitchFamily="34" charset="0"/>
                <a:buChar char="•"/>
              </a:pPr>
              <a:r>
                <a:rPr lang="en-US" dirty="0">
                  <a:solidFill>
                    <a:schemeClr val="bg1"/>
                  </a:solidFill>
                  <a:latin typeface="Open Sans" panose="020B0606030504020204" pitchFamily="34" charset="0"/>
                </a:rPr>
                <a:t>au </a:t>
              </a:r>
              <a:r>
                <a:rPr lang="en-US" dirty="0" err="1">
                  <a:solidFill>
                    <a:schemeClr val="bg1"/>
                  </a:solidFill>
                  <a:latin typeface="Open Sans" panose="020B0606030504020204" pitchFamily="34" charset="0"/>
                </a:rPr>
                <a:t>niveau</a:t>
              </a:r>
              <a:r>
                <a:rPr lang="en-US" dirty="0">
                  <a:solidFill>
                    <a:schemeClr val="bg1"/>
                  </a:solidFill>
                  <a:latin typeface="Open Sans" panose="020B0606030504020204" pitchFamily="34" charset="0"/>
                </a:rPr>
                <a:t> </a:t>
              </a:r>
              <a:r>
                <a:rPr lang="en-US" dirty="0" err="1">
                  <a:solidFill>
                    <a:schemeClr val="bg1"/>
                  </a:solidFill>
                  <a:latin typeface="Open Sans" panose="020B0606030504020204" pitchFamily="34" charset="0"/>
                </a:rPr>
                <a:t>opérationnelle</a:t>
              </a:r>
              <a:endParaRPr lang="fr-FR" dirty="0">
                <a:solidFill>
                  <a:schemeClr val="bg1"/>
                </a:solidFill>
                <a:latin typeface="Open Sans" panose="020B0606030504020204" pitchFamily="34" charset="0"/>
              </a:endParaRPr>
            </a:p>
            <a:p>
              <a:pPr eaLnBrk="1" hangingPunct="1"/>
              <a:endParaRPr lang="en-US" altLang="it-IT" sz="2000" b="1" dirty="0">
                <a:latin typeface="Calibri" panose="020F0502020204030204" pitchFamily="34" charset="0"/>
                <a:cs typeface="Arial" panose="020B0604020202020204" pitchFamily="34" charset="0"/>
              </a:endParaRPr>
            </a:p>
          </p:txBody>
        </p:sp>
        <p:sp>
          <p:nvSpPr>
            <p:cNvPr id="26" name="Rettangolo 14">
              <a:extLst>
                <a:ext uri="{FF2B5EF4-FFF2-40B4-BE49-F238E27FC236}">
                  <a16:creationId xmlns:a16="http://schemas.microsoft.com/office/drawing/2014/main" id="{1827C80E-C179-D54C-D0FB-05D1971C75D5}"/>
                </a:ext>
              </a:extLst>
            </p:cNvPr>
            <p:cNvSpPr>
              <a:spLocks noChangeArrowheads="1"/>
            </p:cNvSpPr>
            <p:nvPr/>
          </p:nvSpPr>
          <p:spPr bwMode="auto">
            <a:xfrm>
              <a:off x="2928926" y="857211"/>
              <a:ext cx="2286017" cy="379261"/>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1.4 Synergies et complementarités X 2</a:t>
              </a:r>
            </a:p>
            <a:p>
              <a:pPr algn="ctr" eaLnBrk="1" hangingPunct="1">
                <a:defRPr/>
              </a:pPr>
              <a:r>
                <a:rPr lang="it-IT"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(section 3.1.4 formulaire en ligne ) </a:t>
              </a:r>
              <a:endPar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 name="Gruppo 13">
            <a:extLst>
              <a:ext uri="{FF2B5EF4-FFF2-40B4-BE49-F238E27FC236}">
                <a16:creationId xmlns:a16="http://schemas.microsoft.com/office/drawing/2014/main" id="{1AE5B68E-3DF9-2F78-E495-034475810313}"/>
              </a:ext>
            </a:extLst>
          </p:cNvPr>
          <p:cNvGrpSpPr>
            <a:grpSpLocks/>
          </p:cNvGrpSpPr>
          <p:nvPr/>
        </p:nvGrpSpPr>
        <p:grpSpPr bwMode="auto">
          <a:xfrm>
            <a:off x="7927659" y="4314902"/>
            <a:ext cx="7000453" cy="3020698"/>
            <a:chOff x="461820" y="1637344"/>
            <a:chExt cx="2290124" cy="1845450"/>
          </a:xfrm>
        </p:grpSpPr>
        <p:sp>
          <p:nvSpPr>
            <p:cNvPr id="6" name="CasellaDiTesto 38">
              <a:extLst>
                <a:ext uri="{FF2B5EF4-FFF2-40B4-BE49-F238E27FC236}">
                  <a16:creationId xmlns:a16="http://schemas.microsoft.com/office/drawing/2014/main" id="{F24AE2E9-295E-1420-2BE4-84C9050C5B15}"/>
                </a:ext>
              </a:extLst>
            </p:cNvPr>
            <p:cNvSpPr txBox="1"/>
            <p:nvPr/>
          </p:nvSpPr>
          <p:spPr>
            <a:xfrm>
              <a:off x="461820" y="1903330"/>
              <a:ext cx="2290124" cy="1579464"/>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marL="285750" indent="-285750" algn="just" eaLnBrk="1" hangingPunct="1">
                <a:buFont typeface="Arial" panose="020B0604020202020204" pitchFamily="34" charset="0"/>
                <a:buChar char="•"/>
                <a:defRPr/>
              </a:pPr>
              <a:r>
                <a:rPr lang="fr-FR" dirty="0">
                  <a:latin typeface="Open Sans" panose="020B0606030504020204" pitchFamily="34" charset="0"/>
                  <a:ea typeface="Open Sans" panose="020B0606030504020204" pitchFamily="34" charset="0"/>
                  <a:cs typeface="Open Sans" panose="020B0606030504020204" pitchFamily="34" charset="0"/>
                </a:rPr>
                <a:t>Stratégique : démontrez les </a:t>
              </a:r>
              <a:r>
                <a:rPr lang="fr-FR" b="1" dirty="0">
                  <a:latin typeface="Open Sans" panose="020B0606030504020204" pitchFamily="34" charset="0"/>
                  <a:ea typeface="Open Sans" panose="020B0606030504020204" pitchFamily="34" charset="0"/>
                  <a:cs typeface="Open Sans" panose="020B0606030504020204" pitchFamily="34" charset="0"/>
                </a:rPr>
                <a:t>synergies et les complémentarités </a:t>
              </a:r>
              <a:r>
                <a:rPr lang="fr-FR" dirty="0">
                  <a:latin typeface="Open Sans" panose="020B0606030504020204" pitchFamily="34" charset="0"/>
                  <a:ea typeface="Open Sans" panose="020B0606030504020204" pitchFamily="34" charset="0"/>
                  <a:cs typeface="Open Sans" panose="020B0606030504020204" pitchFamily="34" charset="0"/>
                </a:rPr>
                <a:t>de votre proposition avec d’autres </a:t>
              </a:r>
              <a:r>
                <a:rPr lang="fr-FR" b="1" dirty="0">
                  <a:latin typeface="Open Sans" panose="020B0606030504020204" pitchFamily="34" charset="0"/>
                  <a:ea typeface="Open Sans" panose="020B0606030504020204" pitchFamily="34" charset="0"/>
                  <a:cs typeface="Open Sans" panose="020B0606030504020204" pitchFamily="34" charset="0"/>
                </a:rPr>
                <a:t>stratégies et/ou initiatives majeures </a:t>
              </a:r>
              <a:r>
                <a:rPr lang="fr-FR" dirty="0">
                  <a:latin typeface="Open Sans" panose="020B0606030504020204" pitchFamily="34" charset="0"/>
                  <a:ea typeface="Open Sans" panose="020B0606030504020204" pitchFamily="34" charset="0"/>
                  <a:cs typeface="Open Sans" panose="020B0606030504020204" pitchFamily="34" charset="0"/>
                </a:rPr>
                <a:t>(réf. Doc « Aperçu des principales politiques, stratégies et initiatives ayant des synergies et des complémentarités avec le programme Interreg NEXT MED »)
Opérationnel : utilisation effective des résultats existants et mise à l’échelle des résultats obtenus par d’autres projets pertinents</a:t>
              </a:r>
              <a:endParaRPr lang="en-US" altLang="it-IT"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Rettangolo 12">
              <a:extLst>
                <a:ext uri="{FF2B5EF4-FFF2-40B4-BE49-F238E27FC236}">
                  <a16:creationId xmlns:a16="http://schemas.microsoft.com/office/drawing/2014/main" id="{78DB71E0-CA43-27DF-ADAC-E4391FDC8AA2}"/>
                </a:ext>
              </a:extLst>
            </p:cNvPr>
            <p:cNvSpPr>
              <a:spLocks noChangeArrowheads="1"/>
            </p:cNvSpPr>
            <p:nvPr/>
          </p:nvSpPr>
          <p:spPr bwMode="auto">
            <a:xfrm>
              <a:off x="461820" y="1637344"/>
              <a:ext cx="2290124" cy="24444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nchor="ctr">
              <a:spAutoFit/>
            </a:bodyPr>
            <a:lstStyle/>
            <a:p>
              <a:pPr algn="ctr" fontAlgn="auto">
                <a:spcBef>
                  <a:spcPts val="0"/>
                </a:spcBef>
                <a:spcAft>
                  <a:spcPts val="0"/>
                </a:spcAft>
                <a:defRPr/>
              </a:pPr>
              <a:r>
                <a:rPr lang="it-IT" sz="20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Eléments</a:t>
              </a:r>
              <a:r>
                <a:rPr lang="it-IT" sz="2000" b="1"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it-IT" sz="20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clés</a:t>
              </a:r>
              <a:endParaRPr lang="it-IT" sz="20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uppo 13">
            <a:extLst>
              <a:ext uri="{FF2B5EF4-FFF2-40B4-BE49-F238E27FC236}">
                <a16:creationId xmlns:a16="http://schemas.microsoft.com/office/drawing/2014/main" id="{29FFC9AD-4905-5987-824C-CCCA726BF3AF}"/>
              </a:ext>
            </a:extLst>
          </p:cNvPr>
          <p:cNvGrpSpPr>
            <a:grpSpLocks/>
          </p:cNvGrpSpPr>
          <p:nvPr/>
        </p:nvGrpSpPr>
        <p:grpSpPr bwMode="auto">
          <a:xfrm>
            <a:off x="7927659" y="1381789"/>
            <a:ext cx="7000456" cy="2721466"/>
            <a:chOff x="461819" y="1580340"/>
            <a:chExt cx="2244668" cy="1703472"/>
          </a:xfrm>
        </p:grpSpPr>
        <p:sp>
          <p:nvSpPr>
            <p:cNvPr id="15" name="CasellaDiTesto 38">
              <a:extLst>
                <a:ext uri="{FF2B5EF4-FFF2-40B4-BE49-F238E27FC236}">
                  <a16:creationId xmlns:a16="http://schemas.microsoft.com/office/drawing/2014/main" id="{2D600DD3-52B5-9512-5870-12DE7ACE8896}"/>
                </a:ext>
              </a:extLst>
            </p:cNvPr>
            <p:cNvSpPr txBox="1"/>
            <p:nvPr/>
          </p:nvSpPr>
          <p:spPr>
            <a:xfrm>
              <a:off x="461820" y="1838942"/>
              <a:ext cx="2244667" cy="144487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marL="285750" indent="-285750" algn="just" eaLnBrk="1" hangingPunct="1">
                <a:buFont typeface="Arial" panose="020B0604020202020204" pitchFamily="34" charset="0"/>
                <a:buChar char="•"/>
                <a:defRPr/>
              </a:pPr>
              <a:r>
                <a:rPr lang="fr-FR" altLang="it-IT" b="1" dirty="0">
                  <a:latin typeface="Open Sans" panose="020B0606030504020204" pitchFamily="34" charset="0"/>
                  <a:ea typeface="Open Sans" panose="020B0606030504020204" pitchFamily="34" charset="0"/>
                  <a:cs typeface="Open Sans" panose="020B0606030504020204" pitchFamily="34" charset="0"/>
                </a:rPr>
                <a:t>Identifier et quantifier </a:t>
              </a:r>
              <a:r>
                <a:rPr lang="fr-FR" altLang="it-IT" dirty="0">
                  <a:latin typeface="Open Sans" panose="020B0606030504020204" pitchFamily="34" charset="0"/>
                  <a:ea typeface="Open Sans" panose="020B0606030504020204" pitchFamily="34" charset="0"/>
                  <a:cs typeface="Open Sans" panose="020B0606030504020204" pitchFamily="34" charset="0"/>
                </a:rPr>
                <a:t>clairement les groupes cibles et les bénéficiaires finaux. Décrire </a:t>
              </a:r>
              <a:r>
                <a:rPr lang="fr-FR" altLang="it-IT" b="1" dirty="0">
                  <a:latin typeface="Open Sans" panose="020B0606030504020204" pitchFamily="34" charset="0"/>
                  <a:ea typeface="Open Sans" panose="020B0606030504020204" pitchFamily="34" charset="0"/>
                  <a:cs typeface="Open Sans" panose="020B0606030504020204" pitchFamily="34" charset="0"/>
                </a:rPr>
                <a:t>leurs besoins et leurs contraintes </a:t>
              </a:r>
              <a:r>
                <a:rPr lang="fr-FR" altLang="it-IT" dirty="0">
                  <a:latin typeface="Open Sans" panose="020B0606030504020204" pitchFamily="34" charset="0"/>
                  <a:ea typeface="Open Sans" panose="020B0606030504020204" pitchFamily="34" charset="0"/>
                  <a:cs typeface="Open Sans" panose="020B0606030504020204" pitchFamily="34" charset="0"/>
                </a:rPr>
                <a:t>et leur sélection stratégique au niveau transnational
Mentionnez si et comment ils </a:t>
              </a:r>
              <a:r>
                <a:rPr lang="fr-FR" altLang="it-IT" b="1" dirty="0">
                  <a:latin typeface="Open Sans" panose="020B0606030504020204" pitchFamily="34" charset="0"/>
                  <a:ea typeface="Open Sans" panose="020B0606030504020204" pitchFamily="34" charset="0"/>
                  <a:cs typeface="Open Sans" panose="020B0606030504020204" pitchFamily="34" charset="0"/>
                </a:rPr>
                <a:t>ont été impliqués dans la préparation du projet </a:t>
              </a:r>
              <a:r>
                <a:rPr lang="fr-FR" altLang="it-IT" dirty="0">
                  <a:latin typeface="Open Sans" panose="020B0606030504020204" pitchFamily="34" charset="0"/>
                  <a:ea typeface="Open Sans" panose="020B0606030504020204" pitchFamily="34" charset="0"/>
                  <a:cs typeface="Open Sans" panose="020B0606030504020204" pitchFamily="34" charset="0"/>
                </a:rPr>
                <a:t>(par exemple, les acteurs locaux impliqués depuis la formulation du projet jusqu’à la phase de mise en œuvre du projet)</a:t>
              </a:r>
              <a:endParaRPr lang="en-US" altLang="it-IT"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ttangolo 12">
              <a:extLst>
                <a:ext uri="{FF2B5EF4-FFF2-40B4-BE49-F238E27FC236}">
                  <a16:creationId xmlns:a16="http://schemas.microsoft.com/office/drawing/2014/main" id="{6ACA32D0-1B51-25CB-0EDB-6D622E64BBDF}"/>
                </a:ext>
              </a:extLst>
            </p:cNvPr>
            <p:cNvSpPr>
              <a:spLocks noChangeArrowheads="1"/>
            </p:cNvSpPr>
            <p:nvPr/>
          </p:nvSpPr>
          <p:spPr bwMode="auto">
            <a:xfrm>
              <a:off x="461819" y="1580340"/>
              <a:ext cx="2244667" cy="25044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Eléments</a:t>
              </a:r>
              <a:r>
                <a:rPr lang="it-IT" sz="2000" b="1"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it-IT" sz="20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clés</a:t>
              </a:r>
              <a:endParaRPr lang="it-IT" sz="20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Freccia a destra 6">
            <a:extLst>
              <a:ext uri="{FF2B5EF4-FFF2-40B4-BE49-F238E27FC236}">
                <a16:creationId xmlns:a16="http://schemas.microsoft.com/office/drawing/2014/main" id="{13E97188-EA03-EEBF-ABED-194E23A12059}"/>
              </a:ext>
            </a:extLst>
          </p:cNvPr>
          <p:cNvSpPr/>
          <p:nvPr/>
        </p:nvSpPr>
        <p:spPr>
          <a:xfrm>
            <a:off x="6789713" y="2204606"/>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dirty="0"/>
          </a:p>
        </p:txBody>
      </p:sp>
      <p:sp>
        <p:nvSpPr>
          <p:cNvPr id="8" name="Freccia a destra 7">
            <a:extLst>
              <a:ext uri="{FF2B5EF4-FFF2-40B4-BE49-F238E27FC236}">
                <a16:creationId xmlns:a16="http://schemas.microsoft.com/office/drawing/2014/main" id="{B8C37C6A-B2BE-FF9B-863E-960F016B5B7B}"/>
              </a:ext>
            </a:extLst>
          </p:cNvPr>
          <p:cNvSpPr/>
          <p:nvPr/>
        </p:nvSpPr>
        <p:spPr>
          <a:xfrm>
            <a:off x="6789713" y="5514341"/>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2907394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a:t>Pertinence : conseils et </a:t>
            </a:r>
            <a:r>
              <a:rPr lang="en-US" cap="none" dirty="0" err="1"/>
              <a:t>recommandations</a:t>
            </a:r>
            <a:r>
              <a:rPr lang="en-US" cap="none" dirty="0"/>
              <a:t> </a:t>
            </a:r>
            <a:endParaRPr lang="en-FR" cap="none" dirty="0"/>
          </a:p>
        </p:txBody>
      </p:sp>
      <p:sp>
        <p:nvSpPr>
          <p:cNvPr id="9" name="CuadroTexto 8">
            <a:extLst>
              <a:ext uri="{FF2B5EF4-FFF2-40B4-BE49-F238E27FC236}">
                <a16:creationId xmlns:a16="http://schemas.microsoft.com/office/drawing/2014/main" id="{5A5BC47E-AB60-BF9F-1260-A9EE63271686}"/>
              </a:ext>
            </a:extLst>
          </p:cNvPr>
          <p:cNvSpPr txBox="1"/>
          <p:nvPr/>
        </p:nvSpPr>
        <p:spPr>
          <a:xfrm>
            <a:off x="743207" y="1384742"/>
            <a:ext cx="13793107" cy="5816977"/>
          </a:xfrm>
          <a:prstGeom prst="rect">
            <a:avLst/>
          </a:prstGeom>
          <a:noFill/>
        </p:spPr>
        <p:txBody>
          <a:bodyPr wrap="square">
            <a:spAutoFit/>
          </a:bodyPr>
          <a:lstStyle/>
          <a:p>
            <a:pPr marL="342900" indent="-342900">
              <a:spcAft>
                <a:spcPts val="1800"/>
              </a:spcAft>
              <a:buFont typeface="Arial" panose="020B0604020202020204" pitchFamily="34" charset="0"/>
              <a:buChar char="•"/>
              <a:defRPr/>
            </a:pPr>
            <a:r>
              <a:rPr lang="fr-FR" altLang="it-IT" sz="2600" dirty="0">
                <a:latin typeface="Open Sans" panose="020B0606030504020204" pitchFamily="34" charset="0"/>
                <a:ea typeface="Open Sans" panose="020B0606030504020204" pitchFamily="34" charset="0"/>
                <a:cs typeface="Open Sans" panose="020B0606030504020204" pitchFamily="34" charset="0"/>
              </a:rPr>
              <a:t>La pertinence est la section d’évaluation qui a </a:t>
            </a:r>
            <a:r>
              <a:rPr lang="fr-FR" altLang="it-IT" sz="2600" b="1" dirty="0">
                <a:latin typeface="Open Sans" panose="020B0606030504020204" pitchFamily="34" charset="0"/>
                <a:ea typeface="Open Sans" panose="020B0606030504020204" pitchFamily="34" charset="0"/>
                <a:cs typeface="Open Sans" panose="020B0606030504020204" pitchFamily="34" charset="0"/>
              </a:rPr>
              <a:t>le plus de poids </a:t>
            </a:r>
            <a:r>
              <a:rPr lang="fr-FR" altLang="it-IT" sz="2600" dirty="0">
                <a:latin typeface="Open Sans" panose="020B0606030504020204" pitchFamily="34" charset="0"/>
                <a:ea typeface="Open Sans" panose="020B0606030504020204" pitchFamily="34" charset="0"/>
                <a:cs typeface="Open Sans" panose="020B0606030504020204" pitchFamily="34" charset="0"/>
              </a:rPr>
              <a:t>(28/100 points)
Concentrez-vous et mettez en évidence </a:t>
            </a:r>
            <a:r>
              <a:rPr lang="fr-FR" altLang="it-IT" sz="2600" b="1" dirty="0">
                <a:latin typeface="Open Sans" panose="020B0606030504020204" pitchFamily="34" charset="0"/>
                <a:ea typeface="Open Sans" panose="020B0606030504020204" pitchFamily="34" charset="0"/>
                <a:cs typeface="Open Sans" panose="020B0606030504020204" pitchFamily="34" charset="0"/>
              </a:rPr>
              <a:t>les changements </a:t>
            </a:r>
            <a:r>
              <a:rPr lang="fr-FR" altLang="it-IT" sz="2600" dirty="0">
                <a:latin typeface="Open Sans" panose="020B0606030504020204" pitchFamily="34" charset="0"/>
                <a:ea typeface="Open Sans" panose="020B0606030504020204" pitchFamily="34" charset="0"/>
                <a:cs typeface="Open Sans" panose="020B0606030504020204" pitchFamily="34" charset="0"/>
              </a:rPr>
              <a:t>attendus
</a:t>
            </a:r>
            <a:r>
              <a:rPr lang="fr-FR" altLang="it-IT" sz="2600" b="1" dirty="0">
                <a:latin typeface="Open Sans" panose="020B0606030504020204" pitchFamily="34" charset="0"/>
                <a:ea typeface="Open Sans" panose="020B0606030504020204" pitchFamily="34" charset="0"/>
                <a:cs typeface="Open Sans" panose="020B0606030504020204" pitchFamily="34" charset="0"/>
              </a:rPr>
              <a:t>Expliquez clairement la </a:t>
            </a:r>
            <a:r>
              <a:rPr lang="fr-FR" altLang="it-IT" sz="2600" dirty="0">
                <a:latin typeface="Open Sans" panose="020B0606030504020204" pitchFamily="34" charset="0"/>
                <a:ea typeface="Open Sans" panose="020B0606030504020204" pitchFamily="34" charset="0"/>
                <a:cs typeface="Open Sans" panose="020B0606030504020204" pitchFamily="34" charset="0"/>
              </a:rPr>
              <a:t>valeur ajoutée </a:t>
            </a:r>
            <a:r>
              <a:rPr lang="fr-FR" altLang="it-IT" sz="2600" b="1" dirty="0">
                <a:latin typeface="Open Sans" panose="020B0606030504020204" pitchFamily="34" charset="0"/>
                <a:ea typeface="Open Sans" panose="020B0606030504020204" pitchFamily="34" charset="0"/>
                <a:cs typeface="Open Sans" panose="020B0606030504020204" pitchFamily="34" charset="0"/>
              </a:rPr>
              <a:t>« transnationale » </a:t>
            </a:r>
            <a:r>
              <a:rPr lang="fr-FR" altLang="it-IT" sz="2600" dirty="0">
                <a:latin typeface="Open Sans" panose="020B0606030504020204" pitchFamily="34" charset="0"/>
                <a:ea typeface="Open Sans" panose="020B0606030504020204" pitchFamily="34" charset="0"/>
                <a:cs typeface="Open Sans" panose="020B0606030504020204" pitchFamily="34" charset="0"/>
              </a:rPr>
              <a:t>: Interreg NEXT MED est </a:t>
            </a:r>
            <a:r>
              <a:rPr lang="fr-FR" altLang="it-IT" sz="2600" b="1" dirty="0">
                <a:latin typeface="Open Sans" panose="020B0606030504020204" pitchFamily="34" charset="0"/>
                <a:ea typeface="Open Sans" panose="020B0606030504020204" pitchFamily="34" charset="0"/>
                <a:cs typeface="Open Sans" panose="020B0606030504020204" pitchFamily="34" charset="0"/>
              </a:rPr>
              <a:t>un programme transnational </a:t>
            </a:r>
            <a:r>
              <a:rPr lang="fr-FR" altLang="it-IT" sz="2600" dirty="0">
                <a:latin typeface="Open Sans" panose="020B0606030504020204" pitchFamily="34" charset="0"/>
                <a:ea typeface="Open Sans" panose="020B0606030504020204" pitchFamily="34" charset="0"/>
                <a:cs typeface="Open Sans" panose="020B0606030504020204" pitchFamily="34" charset="0"/>
              </a:rPr>
              <a:t>et non une initiative de coopération au développement. Par conséquent, plutôt que de se contenter de clarifier « pourquoi le projet est nécessaire » dans un domaine donné, </a:t>
            </a:r>
            <a:r>
              <a:rPr lang="fr-FR" altLang="it-IT" sz="2600" b="1" dirty="0">
                <a:latin typeface="Open Sans" panose="020B0606030504020204" pitchFamily="34" charset="0"/>
                <a:ea typeface="Open Sans" panose="020B0606030504020204" pitchFamily="34" charset="0"/>
                <a:cs typeface="Open Sans" panose="020B0606030504020204" pitchFamily="34" charset="0"/>
              </a:rPr>
              <a:t>concentrez-vous sur la nécessité d’une approche transnationale</a:t>
            </a:r>
            <a:r>
              <a:rPr lang="fr-FR" altLang="it-IT" sz="2600" dirty="0">
                <a:latin typeface="Open Sans" panose="020B0606030504020204" pitchFamily="34" charset="0"/>
                <a:ea typeface="Open Sans" panose="020B0606030504020204" pitchFamily="34" charset="0"/>
                <a:cs typeface="Open Sans" panose="020B0606030504020204" pitchFamily="34" charset="0"/>
              </a:rPr>
              <a:t> pour obtenir les résultats ;
</a:t>
            </a:r>
            <a:r>
              <a:rPr lang="fr-FR" altLang="it-IT" sz="2600" b="1" dirty="0">
                <a:latin typeface="Open Sans" panose="020B0606030504020204" pitchFamily="34" charset="0"/>
                <a:ea typeface="Open Sans" panose="020B0606030504020204" pitchFamily="34" charset="0"/>
                <a:cs typeface="Open Sans" panose="020B0606030504020204" pitchFamily="34" charset="0"/>
              </a:rPr>
              <a:t>Définir, identifier, quantifier</a:t>
            </a:r>
            <a:r>
              <a:rPr lang="fr-FR" altLang="it-IT" sz="2600" dirty="0">
                <a:latin typeface="Open Sans" panose="020B0606030504020204" pitchFamily="34" charset="0"/>
                <a:ea typeface="Open Sans" panose="020B0606030504020204" pitchFamily="34" charset="0"/>
                <a:cs typeface="Open Sans" panose="020B0606030504020204" pitchFamily="34" charset="0"/>
              </a:rPr>
              <a:t> à la fois les groupes cibles et les bénéficiaires du projet – ce critère est essentiel pour mesurer l’impact potentiel de l’ensemble de la proposition;</a:t>
            </a:r>
            <a:endParaRPr lang="fr-FR" altLang="it-IT" sz="26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marL="342900" indent="-342900" algn="just">
              <a:spcAft>
                <a:spcPts val="1800"/>
              </a:spcAft>
              <a:buFont typeface="Arial" panose="020B0604020202020204" pitchFamily="34" charset="0"/>
              <a:buChar char="•"/>
              <a:defRPr/>
            </a:pPr>
            <a:r>
              <a:rPr lang="fr-FR" altLang="it-IT" sz="2600" dirty="0">
                <a:solidFill>
                  <a:srgbClr val="000000"/>
                </a:solidFill>
                <a:latin typeface="Open Sans" panose="020B0606030504020204" pitchFamily="34" charset="0"/>
                <a:ea typeface="Open Sans" panose="020B0606030504020204" pitchFamily="34" charset="0"/>
                <a:cs typeface="Open Sans" panose="020B0606030504020204" pitchFamily="34" charset="0"/>
              </a:rPr>
              <a:t>Il ne suffit pas de lister les synergies ! Expliquez-nous </a:t>
            </a:r>
            <a:r>
              <a:rPr lang="fr-FR" altLang="it-IT" sz="26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comment vous allez les utiliser </a:t>
            </a:r>
            <a:r>
              <a:rPr lang="fr-FR" altLang="it-IT" sz="2600" dirty="0">
                <a:solidFill>
                  <a:srgbClr val="000000"/>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17185556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a:t>2 - </a:t>
            </a:r>
            <a:r>
              <a:rPr lang="fr-FR" cap="none" dirty="0"/>
              <a:t>Qualité de la conception : 16/100 points (1/2)</a:t>
            </a:r>
            <a:endParaRPr lang="en-FR" cap="none" dirty="0"/>
          </a:p>
        </p:txBody>
      </p:sp>
      <p:grpSp>
        <p:nvGrpSpPr>
          <p:cNvPr id="7" name="Gruppo 13">
            <a:extLst>
              <a:ext uri="{FF2B5EF4-FFF2-40B4-BE49-F238E27FC236}">
                <a16:creationId xmlns:a16="http://schemas.microsoft.com/office/drawing/2014/main" id="{017417DD-5D7D-1A0C-A8CF-3CC08966EFC3}"/>
              </a:ext>
            </a:extLst>
          </p:cNvPr>
          <p:cNvGrpSpPr>
            <a:grpSpLocks/>
          </p:cNvGrpSpPr>
          <p:nvPr/>
        </p:nvGrpSpPr>
        <p:grpSpPr bwMode="auto">
          <a:xfrm>
            <a:off x="743207" y="4598185"/>
            <a:ext cx="5926921" cy="2067358"/>
            <a:chOff x="461820" y="1531292"/>
            <a:chExt cx="2286642" cy="1153446"/>
          </a:xfrm>
        </p:grpSpPr>
        <p:sp>
          <p:nvSpPr>
            <p:cNvPr id="8" name="CasellaDiTesto 38">
              <a:extLst>
                <a:ext uri="{FF2B5EF4-FFF2-40B4-BE49-F238E27FC236}">
                  <a16:creationId xmlns:a16="http://schemas.microsoft.com/office/drawing/2014/main" id="{8571AC90-1185-F1F2-199C-FCC4EFBFE319}"/>
                </a:ext>
              </a:extLst>
            </p:cNvPr>
            <p:cNvSpPr txBox="1"/>
            <p:nvPr/>
          </p:nvSpPr>
          <p:spPr>
            <a:xfrm>
              <a:off x="461820" y="2118066"/>
              <a:ext cx="2286642" cy="566672"/>
            </a:xfrm>
            <a:prstGeom prst="rect">
              <a:avLst/>
            </a:prstGeom>
            <a:solidFill>
              <a:srgbClr val="00B0F0"/>
            </a:solidFill>
          </p:spPr>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eaLnBrk="1" hangingPunct="1">
                <a:defRPr/>
              </a:pPr>
              <a:r>
                <a:rPr lang="fr-FR" sz="2000" b="1" dirty="0">
                  <a:solidFill>
                    <a:schemeClr val="bg1"/>
                  </a:solidFill>
                  <a:latin typeface="Open Sans" panose="020B0606030504020204" pitchFamily="34" charset="0"/>
                  <a:ea typeface="MS PMincho" panose="02020600040205080304" pitchFamily="18" charset="-128"/>
                </a:rPr>
                <a:t>Les réalisations </a:t>
              </a:r>
              <a:r>
                <a:rPr lang="fr-FR" sz="2000" dirty="0">
                  <a:solidFill>
                    <a:schemeClr val="bg1"/>
                  </a:solidFill>
                  <a:latin typeface="Open Sans" panose="020B0606030504020204" pitchFamily="34" charset="0"/>
                  <a:ea typeface="MS PMincho" panose="02020600040205080304" pitchFamily="18" charset="-128"/>
                </a:rPr>
                <a:t>et les </a:t>
              </a:r>
              <a:r>
                <a:rPr lang="fr-FR" sz="2000" b="1" dirty="0">
                  <a:solidFill>
                    <a:schemeClr val="bg1"/>
                  </a:solidFill>
                  <a:latin typeface="Open Sans" panose="020B0606030504020204" pitchFamily="34" charset="0"/>
                  <a:ea typeface="MS PMincho" panose="02020600040205080304" pitchFamily="18" charset="-128"/>
                </a:rPr>
                <a:t>activités</a:t>
              </a:r>
              <a:r>
                <a:rPr lang="fr-FR" sz="2000" dirty="0">
                  <a:solidFill>
                    <a:schemeClr val="bg1"/>
                  </a:solidFill>
                  <a:latin typeface="Open Sans" panose="020B0606030504020204" pitchFamily="34" charset="0"/>
                  <a:ea typeface="MS PMincho" panose="02020600040205080304" pitchFamily="18" charset="-128"/>
                </a:rPr>
                <a:t> du projet sont-ils bien conçus ? Permettront-ils </a:t>
              </a:r>
              <a:r>
                <a:rPr lang="fr-FR" sz="2000" b="1" dirty="0">
                  <a:solidFill>
                    <a:schemeClr val="bg1"/>
                  </a:solidFill>
                  <a:latin typeface="Open Sans" panose="020B0606030504020204" pitchFamily="34" charset="0"/>
                  <a:ea typeface="MS PMincho" panose="02020600040205080304" pitchFamily="18" charset="-128"/>
                </a:rPr>
                <a:t>d’atteindre l</a:t>
              </a:r>
              <a:r>
                <a:rPr lang="fr-FR" sz="2000" dirty="0">
                  <a:solidFill>
                    <a:schemeClr val="bg1"/>
                  </a:solidFill>
                  <a:latin typeface="Open Sans" panose="020B0606030504020204" pitchFamily="34" charset="0"/>
                  <a:ea typeface="MS PMincho" panose="02020600040205080304" pitchFamily="18" charset="-128"/>
                </a:rPr>
                <a:t>e(s) </a:t>
              </a:r>
              <a:r>
                <a:rPr lang="fr-FR" sz="2000" b="1" dirty="0">
                  <a:solidFill>
                    <a:schemeClr val="bg1"/>
                  </a:solidFill>
                  <a:latin typeface="Open Sans" panose="020B0606030504020204" pitchFamily="34" charset="0"/>
                  <a:ea typeface="MS PMincho" panose="02020600040205080304" pitchFamily="18" charset="-128"/>
                </a:rPr>
                <a:t>objectif(s) spécifique(s) </a:t>
              </a:r>
              <a:r>
                <a:rPr lang="fr-FR" sz="2000" dirty="0">
                  <a:solidFill>
                    <a:schemeClr val="bg1"/>
                  </a:solidFill>
                  <a:latin typeface="Open Sans" panose="020B0606030504020204" pitchFamily="34" charset="0"/>
                  <a:ea typeface="MS PMincho" panose="02020600040205080304" pitchFamily="18" charset="-128"/>
                </a:rPr>
                <a:t>du projet ?</a:t>
              </a:r>
              <a:endParaRPr lang="en-US"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ttangolo 12">
              <a:extLst>
                <a:ext uri="{FF2B5EF4-FFF2-40B4-BE49-F238E27FC236}">
                  <a16:creationId xmlns:a16="http://schemas.microsoft.com/office/drawing/2014/main" id="{CEAECCD2-6106-096B-9C97-9B29F08CA19D}"/>
                </a:ext>
              </a:extLst>
            </p:cNvPr>
            <p:cNvSpPr>
              <a:spLocks noChangeArrowheads="1"/>
            </p:cNvSpPr>
            <p:nvPr/>
          </p:nvSpPr>
          <p:spPr bwMode="auto">
            <a:xfrm>
              <a:off x="461820" y="1531292"/>
              <a:ext cx="2286642" cy="566671"/>
            </a:xfrm>
            <a:prstGeom prst="rect">
              <a:avLst/>
            </a:prstGeom>
            <a:ln>
              <a:headEnd/>
              <a:tailEnd/>
            </a:ln>
          </p:spPr>
          <p:style>
            <a:lnRef idx="2">
              <a:schemeClr val="accent4">
                <a:shade val="15000"/>
              </a:schemeClr>
            </a:lnRef>
            <a:fillRef idx="1">
              <a:schemeClr val="accent4"/>
            </a:fillRef>
            <a:effectRef idx="0">
              <a:schemeClr val="accent4"/>
            </a:effectRef>
            <a:fontRef idx="minor">
              <a:schemeClr val="lt1"/>
            </a:fontRef>
          </p:style>
          <p:txBody>
            <a:bodyPr anchor="ct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2.2 Réalisations et activités
(sections 3.2.1 ; 4.1 ; 4.3 et 4.4 du formulaire électronique)</a:t>
              </a:r>
              <a:endParaRPr lang="it-IT" altLang="it-IT"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1" name="Gruppo 13">
            <a:extLst>
              <a:ext uri="{FF2B5EF4-FFF2-40B4-BE49-F238E27FC236}">
                <a16:creationId xmlns:a16="http://schemas.microsoft.com/office/drawing/2014/main" id="{C80EC0BC-0F79-D1E3-F7BD-1BB1DFA0367D}"/>
              </a:ext>
            </a:extLst>
          </p:cNvPr>
          <p:cNvGrpSpPr>
            <a:grpSpLocks/>
          </p:cNvGrpSpPr>
          <p:nvPr/>
        </p:nvGrpSpPr>
        <p:grpSpPr bwMode="auto">
          <a:xfrm>
            <a:off x="837677" y="1687911"/>
            <a:ext cx="5898080" cy="2371413"/>
            <a:chOff x="461820" y="1423811"/>
            <a:chExt cx="2290124" cy="1420751"/>
          </a:xfrm>
        </p:grpSpPr>
        <p:sp>
          <p:nvSpPr>
            <p:cNvPr id="22" name="CasellaDiTesto 38">
              <a:extLst>
                <a:ext uri="{FF2B5EF4-FFF2-40B4-BE49-F238E27FC236}">
                  <a16:creationId xmlns:a16="http://schemas.microsoft.com/office/drawing/2014/main" id="{0EEE80A8-5677-1EDC-A0CB-E388D58432CA}"/>
                </a:ext>
              </a:extLst>
            </p:cNvPr>
            <p:cNvSpPr txBox="1"/>
            <p:nvPr/>
          </p:nvSpPr>
          <p:spPr>
            <a:xfrm>
              <a:off x="461820" y="1838942"/>
              <a:ext cx="2290124" cy="1005620"/>
            </a:xfrm>
            <a:prstGeom prst="rect">
              <a:avLst/>
            </a:prstGeom>
            <a:solidFill>
              <a:srgbClr val="00B0F0"/>
            </a:solidFill>
          </p:spPr>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fr-FR"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Les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objectifs spécifiques </a:t>
              </a:r>
              <a:r>
                <a:rPr lang="fr-FR"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du projet et les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résultats attendus </a:t>
              </a:r>
              <a:r>
                <a:rPr lang="fr-FR"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sont-ils clairement définis ? Sont-ils suffisamment précis, réalistes et réalisables ? Permettront-ils d’atteindre l’objectif global du projet ?</a:t>
              </a:r>
              <a:endParaRPr lang="en-US"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ttangolo 12">
              <a:extLst>
                <a:ext uri="{FF2B5EF4-FFF2-40B4-BE49-F238E27FC236}">
                  <a16:creationId xmlns:a16="http://schemas.microsoft.com/office/drawing/2014/main" id="{9C26951A-81C8-7F49-8E0F-048EE1A27C61}"/>
                </a:ext>
              </a:extLst>
            </p:cNvPr>
            <p:cNvSpPr>
              <a:spLocks noChangeArrowheads="1"/>
            </p:cNvSpPr>
            <p:nvPr/>
          </p:nvSpPr>
          <p:spPr bwMode="auto">
            <a:xfrm>
              <a:off x="461820" y="1423811"/>
              <a:ext cx="2290124" cy="424106"/>
            </a:xfrm>
            <a:prstGeom prst="rect">
              <a:avLst/>
            </a:prstGeom>
            <a:ln>
              <a:headEnd/>
              <a:tailEnd/>
            </a:ln>
          </p:spPr>
          <p:style>
            <a:lnRef idx="2">
              <a:schemeClr val="accent4">
                <a:shade val="15000"/>
              </a:schemeClr>
            </a:lnRef>
            <a:fillRef idx="1">
              <a:schemeClr val="accent4"/>
            </a:fillRef>
            <a:effectRef idx="0">
              <a:schemeClr val="accent4"/>
            </a:effectRef>
            <a:fontRef idx="minor">
              <a:schemeClr val="lt1"/>
            </a:fontRef>
          </p:style>
          <p:txBody>
            <a:bodyPr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2.1 </a:t>
              </a:r>
              <a:r>
                <a:rPr lang="fr-FR" sz="2000" b="1" dirty="0">
                  <a:latin typeface="Open Sans" panose="020B0606030504020204" pitchFamily="34" charset="0"/>
                  <a:ea typeface="Open Sans" panose="020B0606030504020204" pitchFamily="34" charset="0"/>
                  <a:cs typeface="Open Sans" panose="020B0606030504020204" pitchFamily="34" charset="0"/>
                </a:rPr>
                <a:t>Objectif spécifique et résultats attendus
(section 3.2.1 Formulaire électronique)</a:t>
              </a:r>
              <a:endParaRPr lang="it-IT" sz="2000" b="1"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 name="Gruppo 13">
            <a:extLst>
              <a:ext uri="{FF2B5EF4-FFF2-40B4-BE49-F238E27FC236}">
                <a16:creationId xmlns:a16="http://schemas.microsoft.com/office/drawing/2014/main" id="{74446950-80C8-B16B-30A8-80BB1CCB9F73}"/>
              </a:ext>
            </a:extLst>
          </p:cNvPr>
          <p:cNvGrpSpPr>
            <a:grpSpLocks/>
          </p:cNvGrpSpPr>
          <p:nvPr/>
        </p:nvGrpSpPr>
        <p:grpSpPr bwMode="auto">
          <a:xfrm>
            <a:off x="7899772" y="4385037"/>
            <a:ext cx="7000453" cy="2982717"/>
            <a:chOff x="465091" y="1696501"/>
            <a:chExt cx="2290124" cy="2077872"/>
          </a:xfrm>
        </p:grpSpPr>
        <p:sp>
          <p:nvSpPr>
            <p:cNvPr id="6" name="CasellaDiTesto 38">
              <a:extLst>
                <a:ext uri="{FF2B5EF4-FFF2-40B4-BE49-F238E27FC236}">
                  <a16:creationId xmlns:a16="http://schemas.microsoft.com/office/drawing/2014/main" id="{CE3C0ADC-FFC4-543A-B1F6-9888B9A52768}"/>
                </a:ext>
              </a:extLst>
            </p:cNvPr>
            <p:cNvSpPr txBox="1"/>
            <p:nvPr/>
          </p:nvSpPr>
          <p:spPr>
            <a:xfrm>
              <a:off x="465091" y="1972402"/>
              <a:ext cx="2290124" cy="180197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a:lnSpc>
                  <a:spcPct val="107000"/>
                </a:lnSpc>
                <a:spcAft>
                  <a:spcPts val="800"/>
                </a:spcAft>
              </a:pPr>
              <a:r>
                <a:rPr lang="fr-FR" sz="2000" kern="100" dirty="0">
                  <a:latin typeface="Open Sans" panose="020B0606030504020204" pitchFamily="34" charset="0"/>
                  <a:ea typeface="Open Sans" panose="020B0606030504020204" pitchFamily="34" charset="0"/>
                  <a:cs typeface="Open Sans" panose="020B0606030504020204" pitchFamily="34" charset="0"/>
                </a:rPr>
                <a:t>Les réalisations sont-ils bien </a:t>
              </a:r>
              <a:r>
                <a:rPr lang="fr-FR" sz="2000" b="1" kern="100" dirty="0">
                  <a:latin typeface="Open Sans" panose="020B0606030504020204" pitchFamily="34" charset="0"/>
                  <a:ea typeface="Open Sans" panose="020B0606030504020204" pitchFamily="34" charset="0"/>
                  <a:cs typeface="Open Sans" panose="020B0606030504020204" pitchFamily="34" charset="0"/>
                </a:rPr>
                <a:t>identifiés</a:t>
              </a:r>
              <a:r>
                <a:rPr lang="fr-FR" sz="2000" kern="100" dirty="0">
                  <a:latin typeface="Open Sans" panose="020B0606030504020204" pitchFamily="34" charset="0"/>
                  <a:ea typeface="Open Sans" panose="020B0606030504020204" pitchFamily="34" charset="0"/>
                  <a:cs typeface="Open Sans" panose="020B0606030504020204" pitchFamily="34" charset="0"/>
                </a:rPr>
                <a:t> et sont-ils pertinents pour contribuer à </a:t>
              </a:r>
              <a:r>
                <a:rPr lang="fr-FR" sz="2000" b="1" kern="100" dirty="0">
                  <a:latin typeface="Open Sans" panose="020B0606030504020204" pitchFamily="34" charset="0"/>
                  <a:ea typeface="Open Sans" panose="020B0606030504020204" pitchFamily="34" charset="0"/>
                  <a:cs typeface="Open Sans" panose="020B0606030504020204" pitchFamily="34" charset="0"/>
                </a:rPr>
                <a:t>l’atteinte</a:t>
              </a:r>
              <a:r>
                <a:rPr lang="fr-FR" sz="2000" kern="100" dirty="0">
                  <a:latin typeface="Open Sans" panose="020B0606030504020204" pitchFamily="34" charset="0"/>
                  <a:ea typeface="Open Sans" panose="020B0606030504020204" pitchFamily="34" charset="0"/>
                  <a:cs typeface="Open Sans" panose="020B0606030504020204" pitchFamily="34" charset="0"/>
                </a:rPr>
                <a:t> des </a:t>
              </a:r>
              <a:r>
                <a:rPr lang="fr-FR" sz="2000" b="1" kern="100" dirty="0">
                  <a:latin typeface="Open Sans" panose="020B0606030504020204" pitchFamily="34" charset="0"/>
                  <a:ea typeface="Open Sans" panose="020B0606030504020204" pitchFamily="34" charset="0"/>
                  <a:cs typeface="Open Sans" panose="020B0606030504020204" pitchFamily="34" charset="0"/>
                </a:rPr>
                <a:t>objectifs spécifiques du projet et des résultats attendus </a:t>
              </a:r>
              <a:r>
                <a:rPr lang="fr-FR" sz="2000" kern="100" dirty="0">
                  <a:latin typeface="Open Sans" panose="020B0606030504020204" pitchFamily="34" charset="0"/>
                  <a:ea typeface="Open Sans" panose="020B0606030504020204" pitchFamily="34" charset="0"/>
                  <a:cs typeface="Open Sans" panose="020B0606030504020204" pitchFamily="34" charset="0"/>
                </a:rPr>
                <a:t>?
S’assurer que la dimension et </a:t>
              </a:r>
              <a:r>
                <a:rPr lang="fr-FR" sz="2000" b="1" kern="100" dirty="0">
                  <a:latin typeface="Open Sans" panose="020B0606030504020204" pitchFamily="34" charset="0"/>
                  <a:ea typeface="Open Sans" panose="020B0606030504020204" pitchFamily="34" charset="0"/>
                  <a:cs typeface="Open Sans" panose="020B0606030504020204" pitchFamily="34" charset="0"/>
                </a:rPr>
                <a:t>le nombre </a:t>
              </a:r>
              <a:r>
                <a:rPr lang="fr-FR" sz="2000" kern="100" dirty="0">
                  <a:latin typeface="Open Sans" panose="020B0606030504020204" pitchFamily="34" charset="0"/>
                  <a:ea typeface="Open Sans" panose="020B0606030504020204" pitchFamily="34" charset="0"/>
                  <a:cs typeface="Open Sans" panose="020B0606030504020204" pitchFamily="34" charset="0"/>
                </a:rPr>
                <a:t>de réalisations/activités </a:t>
              </a:r>
              <a:r>
                <a:rPr lang="fr-FR" sz="2000" b="1" kern="100" dirty="0">
                  <a:latin typeface="Open Sans" panose="020B0606030504020204" pitchFamily="34" charset="0"/>
                  <a:ea typeface="Open Sans" panose="020B0606030504020204" pitchFamily="34" charset="0"/>
                  <a:cs typeface="Open Sans" panose="020B0606030504020204" pitchFamily="34" charset="0"/>
                </a:rPr>
                <a:t>sont justifiés et raisonnables</a:t>
              </a:r>
              <a:r>
                <a:rPr lang="fr-FR" sz="2000" kern="100" dirty="0">
                  <a:latin typeface="Open Sans" panose="020B0606030504020204" pitchFamily="34" charset="0"/>
                  <a:ea typeface="Open Sans" panose="020B0606030504020204" pitchFamily="34" charset="0"/>
                  <a:cs typeface="Open Sans" panose="020B0606030504020204" pitchFamily="34" charset="0"/>
                </a:rPr>
                <a:t>
</a:t>
              </a:r>
              <a:r>
                <a:rPr lang="fr-FR" sz="2000" b="1" kern="100" dirty="0">
                  <a:latin typeface="Open Sans" panose="020B0606030504020204" pitchFamily="34" charset="0"/>
                  <a:ea typeface="Open Sans" panose="020B0606030504020204" pitchFamily="34" charset="0"/>
                  <a:cs typeface="Open Sans" panose="020B0606030504020204" pitchFamily="34" charset="0"/>
                </a:rPr>
                <a:t>Les activités principales doivent être pertinentes </a:t>
              </a:r>
              <a:r>
                <a:rPr lang="fr-FR" sz="2000" kern="100" dirty="0">
                  <a:latin typeface="Open Sans" panose="020B0606030504020204" pitchFamily="34" charset="0"/>
                  <a:ea typeface="Open Sans" panose="020B0606030504020204" pitchFamily="34" charset="0"/>
                  <a:cs typeface="Open Sans" panose="020B0606030504020204" pitchFamily="34" charset="0"/>
                </a:rPr>
                <a:t>pour contribuer à  atteindre les réalisations du projet</a:t>
              </a:r>
              <a:endParaRPr lang="en-US" altLang="it-IT"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Rettangolo 12">
              <a:extLst>
                <a:ext uri="{FF2B5EF4-FFF2-40B4-BE49-F238E27FC236}">
                  <a16:creationId xmlns:a16="http://schemas.microsoft.com/office/drawing/2014/main" id="{567154DA-3457-C92E-F2FB-661790A96423}"/>
                </a:ext>
              </a:extLst>
            </p:cNvPr>
            <p:cNvSpPr>
              <a:spLocks noChangeArrowheads="1"/>
            </p:cNvSpPr>
            <p:nvPr/>
          </p:nvSpPr>
          <p:spPr bwMode="auto">
            <a:xfrm>
              <a:off x="465091" y="1696501"/>
              <a:ext cx="2290124" cy="27873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grpSp>
        <p:nvGrpSpPr>
          <p:cNvPr id="14" name="Gruppo 13">
            <a:extLst>
              <a:ext uri="{FF2B5EF4-FFF2-40B4-BE49-F238E27FC236}">
                <a16:creationId xmlns:a16="http://schemas.microsoft.com/office/drawing/2014/main" id="{4E5B53B6-962B-C04E-0A23-D5550D736AFB}"/>
              </a:ext>
            </a:extLst>
          </p:cNvPr>
          <p:cNvGrpSpPr>
            <a:grpSpLocks/>
          </p:cNvGrpSpPr>
          <p:nvPr/>
        </p:nvGrpSpPr>
        <p:grpSpPr bwMode="auto">
          <a:xfrm>
            <a:off x="7937658" y="1717237"/>
            <a:ext cx="7000453" cy="2567297"/>
            <a:chOff x="465026" y="1799693"/>
            <a:chExt cx="2244667" cy="1658449"/>
          </a:xfrm>
        </p:grpSpPr>
        <p:sp>
          <p:nvSpPr>
            <p:cNvPr id="15" name="CasellaDiTesto 38">
              <a:extLst>
                <a:ext uri="{FF2B5EF4-FFF2-40B4-BE49-F238E27FC236}">
                  <a16:creationId xmlns:a16="http://schemas.microsoft.com/office/drawing/2014/main" id="{5D6088B3-CD2F-730F-FF75-DE6F281BF012}"/>
                </a:ext>
              </a:extLst>
            </p:cNvPr>
            <p:cNvSpPr txBox="1"/>
            <p:nvPr/>
          </p:nvSpPr>
          <p:spPr>
            <a:xfrm>
              <a:off x="465026" y="2066190"/>
              <a:ext cx="2244667" cy="139195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nSpc>
                  <a:spcPct val="107000"/>
                </a:lnSpc>
                <a:spcAft>
                  <a:spcPts val="800"/>
                </a:spcAft>
              </a:pPr>
              <a:r>
                <a:rPr lang="fr-FR" sz="2000" kern="100" dirty="0">
                  <a:latin typeface="Open Sans" panose="020B0606030504020204" pitchFamily="34" charset="0"/>
                  <a:ea typeface="Open Sans" panose="020B0606030504020204" pitchFamily="34" charset="0"/>
                  <a:cs typeface="Open Sans" panose="020B0606030504020204" pitchFamily="34" charset="0"/>
                </a:rPr>
                <a:t>Définissez clairement </a:t>
              </a:r>
              <a:r>
                <a:rPr lang="fr-FR" sz="2000" b="1" kern="100" dirty="0">
                  <a:latin typeface="Open Sans" panose="020B0606030504020204" pitchFamily="34" charset="0"/>
                  <a:ea typeface="Open Sans" panose="020B0606030504020204" pitchFamily="34" charset="0"/>
                  <a:cs typeface="Open Sans" panose="020B0606030504020204" pitchFamily="34" charset="0"/>
                </a:rPr>
                <a:t>le(s) objectif(s) spécifique(s) et le(s) résultat(s) attendu(s) </a:t>
              </a:r>
              <a:r>
                <a:rPr lang="fr-FR" sz="2000" kern="100" dirty="0">
                  <a:latin typeface="Open Sans" panose="020B0606030504020204" pitchFamily="34" charset="0"/>
                  <a:ea typeface="Open Sans" panose="020B0606030504020204" pitchFamily="34" charset="0"/>
                  <a:cs typeface="Open Sans" panose="020B0606030504020204" pitchFamily="34" charset="0"/>
                </a:rPr>
                <a:t>à l’aide du Guide de préparation du projet.
Montrer qu’ils sont réalistes, réalisables et cohérents avec </a:t>
              </a:r>
              <a:r>
                <a:rPr lang="fr-FR" sz="2000" b="1" kern="100" dirty="0">
                  <a:latin typeface="Open Sans" panose="020B0606030504020204" pitchFamily="34" charset="0"/>
                  <a:ea typeface="Open Sans" panose="020B0606030504020204" pitchFamily="34" charset="0"/>
                  <a:cs typeface="Open Sans" panose="020B0606030504020204" pitchFamily="34" charset="0"/>
                </a:rPr>
                <a:t>les besoins </a:t>
              </a:r>
              <a:r>
                <a:rPr lang="fr-FR" sz="2000" kern="100" dirty="0">
                  <a:latin typeface="Open Sans" panose="020B0606030504020204" pitchFamily="34" charset="0"/>
                  <a:ea typeface="Open Sans" panose="020B0606030504020204" pitchFamily="34" charset="0"/>
                  <a:cs typeface="Open Sans" panose="020B0606030504020204" pitchFamily="34" charset="0"/>
                </a:rPr>
                <a:t>identifiés </a:t>
              </a:r>
              <a:r>
                <a:rPr lang="fr-FR" sz="2000" b="1" kern="100" dirty="0">
                  <a:latin typeface="Open Sans" panose="020B0606030504020204" pitchFamily="34" charset="0"/>
                  <a:ea typeface="Open Sans" panose="020B0606030504020204" pitchFamily="34" charset="0"/>
                  <a:cs typeface="Open Sans" panose="020B0606030504020204" pitchFamily="34" charset="0"/>
                </a:rPr>
                <a:t>des groupes cibles et des bénéficiaires finaux.</a:t>
              </a:r>
              <a:endParaRPr lang="en-US" altLang="it-IT" sz="20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ttangolo 12">
              <a:extLst>
                <a:ext uri="{FF2B5EF4-FFF2-40B4-BE49-F238E27FC236}">
                  <a16:creationId xmlns:a16="http://schemas.microsoft.com/office/drawing/2014/main" id="{4E9940CC-9354-5FA3-4AFB-B68623DA26F8}"/>
                </a:ext>
              </a:extLst>
            </p:cNvPr>
            <p:cNvSpPr>
              <a:spLocks noChangeArrowheads="1"/>
            </p:cNvSpPr>
            <p:nvPr/>
          </p:nvSpPr>
          <p:spPr bwMode="auto">
            <a:xfrm>
              <a:off x="465026" y="1799693"/>
              <a:ext cx="2244667" cy="26451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17" name="Freccia a destra 16">
            <a:extLst>
              <a:ext uri="{FF2B5EF4-FFF2-40B4-BE49-F238E27FC236}">
                <a16:creationId xmlns:a16="http://schemas.microsoft.com/office/drawing/2014/main" id="{103C7D1E-5B87-DAE8-F2F8-C3CB49485010}"/>
              </a:ext>
            </a:extLst>
          </p:cNvPr>
          <p:cNvSpPr/>
          <p:nvPr/>
        </p:nvSpPr>
        <p:spPr>
          <a:xfrm>
            <a:off x="6909551" y="2798823"/>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dirty="0"/>
          </a:p>
        </p:txBody>
      </p:sp>
      <p:sp>
        <p:nvSpPr>
          <p:cNvPr id="18" name="Freccia a destra 17">
            <a:extLst>
              <a:ext uri="{FF2B5EF4-FFF2-40B4-BE49-F238E27FC236}">
                <a16:creationId xmlns:a16="http://schemas.microsoft.com/office/drawing/2014/main" id="{CC8C43D8-5024-87FF-0F90-3E59B3D1CFC8}"/>
              </a:ext>
            </a:extLst>
          </p:cNvPr>
          <p:cNvSpPr/>
          <p:nvPr/>
        </p:nvSpPr>
        <p:spPr>
          <a:xfrm>
            <a:off x="6909551" y="5597923"/>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13826827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a:t>2 - </a:t>
            </a:r>
            <a:r>
              <a:rPr lang="en-US" cap="none" dirty="0" err="1"/>
              <a:t>Qualité</a:t>
            </a:r>
            <a:r>
              <a:rPr lang="en-US" cap="none" dirty="0"/>
              <a:t> de la conception (2/2)</a:t>
            </a:r>
            <a:endParaRPr lang="en-FR" cap="none" dirty="0"/>
          </a:p>
        </p:txBody>
      </p:sp>
      <p:grpSp>
        <p:nvGrpSpPr>
          <p:cNvPr id="11" name="Gruppo 15">
            <a:extLst>
              <a:ext uri="{FF2B5EF4-FFF2-40B4-BE49-F238E27FC236}">
                <a16:creationId xmlns:a16="http://schemas.microsoft.com/office/drawing/2014/main" id="{408B9559-1643-D8BC-9A41-4F95597CBF3C}"/>
              </a:ext>
            </a:extLst>
          </p:cNvPr>
          <p:cNvGrpSpPr>
            <a:grpSpLocks/>
          </p:cNvGrpSpPr>
          <p:nvPr/>
        </p:nvGrpSpPr>
        <p:grpSpPr bwMode="auto">
          <a:xfrm>
            <a:off x="742741" y="1135252"/>
            <a:ext cx="5590986" cy="3256621"/>
            <a:chOff x="2928736" y="373548"/>
            <a:chExt cx="2286207" cy="1858322"/>
          </a:xfrm>
        </p:grpSpPr>
        <p:sp>
          <p:nvSpPr>
            <p:cNvPr id="12" name="Rettangolo 41">
              <a:extLst>
                <a:ext uri="{FF2B5EF4-FFF2-40B4-BE49-F238E27FC236}">
                  <a16:creationId xmlns:a16="http://schemas.microsoft.com/office/drawing/2014/main" id="{40C9B90E-E159-9CC6-953D-F8C50DD72F5F}"/>
                </a:ext>
              </a:extLst>
            </p:cNvPr>
            <p:cNvSpPr>
              <a:spLocks noChangeArrowheads="1"/>
            </p:cNvSpPr>
            <p:nvPr/>
          </p:nvSpPr>
          <p:spPr bwMode="auto">
            <a:xfrm>
              <a:off x="2928736" y="949799"/>
              <a:ext cx="2286017" cy="1282071"/>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algn="just" eaLnBrk="1" hangingPunct="1"/>
              <a:r>
                <a:rPr lang="fr-FR" sz="2000" dirty="0">
                  <a:solidFill>
                    <a:schemeClr val="bg1"/>
                  </a:solidFill>
                  <a:latin typeface="Open Sans" panose="020B0606030504020204" pitchFamily="34" charset="0"/>
                  <a:ea typeface="Times New Roman" panose="02020603050405020304" pitchFamily="18" charset="0"/>
                </a:rPr>
                <a:t>La </a:t>
              </a:r>
              <a:r>
                <a:rPr lang="fr-FR" sz="2000" b="1" dirty="0">
                  <a:solidFill>
                    <a:schemeClr val="bg1"/>
                  </a:solidFill>
                  <a:latin typeface="Open Sans" panose="020B0606030504020204" pitchFamily="34" charset="0"/>
                  <a:ea typeface="Times New Roman" panose="02020603050405020304" pitchFamily="18" charset="0"/>
                </a:rPr>
                <a:t>logique d’intervention </a:t>
              </a:r>
              <a:r>
                <a:rPr lang="fr-FR" sz="2000" dirty="0">
                  <a:solidFill>
                    <a:schemeClr val="bg1"/>
                  </a:solidFill>
                  <a:latin typeface="Open Sans" panose="020B0606030504020204" pitchFamily="34" charset="0"/>
                  <a:ea typeface="Times New Roman" panose="02020603050405020304" pitchFamily="18" charset="0"/>
                </a:rPr>
                <a:t>du projet (objectifs, réalisations et activités) est-elle </a:t>
              </a:r>
              <a:r>
                <a:rPr lang="fr-FR" sz="2000" b="1" dirty="0">
                  <a:solidFill>
                    <a:schemeClr val="bg1"/>
                  </a:solidFill>
                  <a:latin typeface="Open Sans" panose="020B0606030504020204" pitchFamily="34" charset="0"/>
                  <a:ea typeface="Times New Roman" panose="02020603050405020304" pitchFamily="18" charset="0"/>
                </a:rPr>
                <a:t>cohérente avec les besoins </a:t>
              </a:r>
              <a:r>
                <a:rPr lang="fr-FR" sz="2000" dirty="0">
                  <a:solidFill>
                    <a:schemeClr val="bg1"/>
                  </a:solidFill>
                  <a:latin typeface="Open Sans" panose="020B0606030504020204" pitchFamily="34" charset="0"/>
                  <a:ea typeface="Times New Roman" panose="02020603050405020304" pitchFamily="18" charset="0"/>
                </a:rPr>
                <a:t>des groupes cibles et des bénéficiaires finaux ? En particulier, le projet est-il susceptible d’apporter </a:t>
              </a:r>
              <a:r>
                <a:rPr lang="fr-FR" sz="2000" b="1" dirty="0">
                  <a:solidFill>
                    <a:schemeClr val="bg1"/>
                  </a:solidFill>
                  <a:latin typeface="Open Sans" panose="020B0606030504020204" pitchFamily="34" charset="0"/>
                  <a:ea typeface="Times New Roman" panose="02020603050405020304" pitchFamily="18" charset="0"/>
                </a:rPr>
                <a:t>un soutien tangible</a:t>
              </a:r>
              <a:r>
                <a:rPr lang="fr-FR" sz="2000" dirty="0">
                  <a:solidFill>
                    <a:schemeClr val="bg1"/>
                  </a:solidFill>
                  <a:latin typeface="Open Sans" panose="020B0606030504020204" pitchFamily="34" charset="0"/>
                  <a:ea typeface="Times New Roman" panose="02020603050405020304" pitchFamily="18" charset="0"/>
                </a:rPr>
                <a:t> aux </a:t>
              </a:r>
              <a:r>
                <a:rPr lang="fr-FR" sz="2000" b="1" dirty="0">
                  <a:solidFill>
                    <a:schemeClr val="bg1"/>
                  </a:solidFill>
                  <a:latin typeface="Open Sans" panose="020B0606030504020204" pitchFamily="34" charset="0"/>
                  <a:ea typeface="Times New Roman" panose="02020603050405020304" pitchFamily="18" charset="0"/>
                </a:rPr>
                <a:t>groupes cibles et aux bénéficiaires finaux ?</a:t>
              </a:r>
              <a:endParaRPr lang="en-US" altLang="it-IT" sz="2000" b="1" dirty="0">
                <a:solidFill>
                  <a:schemeClr val="bg1"/>
                </a:solidFill>
                <a:latin typeface="Calibri" panose="020F0502020204030204" pitchFamily="34" charset="0"/>
                <a:cs typeface="Arial" panose="020B0604020202020204" pitchFamily="34" charset="0"/>
              </a:endParaRPr>
            </a:p>
          </p:txBody>
        </p:sp>
        <p:sp>
          <p:nvSpPr>
            <p:cNvPr id="13" name="Rettangolo 14">
              <a:extLst>
                <a:ext uri="{FF2B5EF4-FFF2-40B4-BE49-F238E27FC236}">
                  <a16:creationId xmlns:a16="http://schemas.microsoft.com/office/drawing/2014/main" id="{8CF2338E-0BC3-62D5-ED56-E0F56462B13E}"/>
                </a:ext>
              </a:extLst>
            </p:cNvPr>
            <p:cNvSpPr>
              <a:spLocks noChangeArrowheads="1"/>
            </p:cNvSpPr>
            <p:nvPr/>
          </p:nvSpPr>
          <p:spPr bwMode="auto">
            <a:xfrm>
              <a:off x="2928926" y="373548"/>
              <a:ext cx="2286017" cy="579566"/>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2.3 Logique d’intervention
(sections 3.2.3 et 3.1.3 du formulaire électronique)</a:t>
              </a:r>
              <a:endPar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4" name="Gruppo 15">
            <a:extLst>
              <a:ext uri="{FF2B5EF4-FFF2-40B4-BE49-F238E27FC236}">
                <a16:creationId xmlns:a16="http://schemas.microsoft.com/office/drawing/2014/main" id="{7353D2C5-71C8-EBEE-1552-54BAB9EE92D2}"/>
              </a:ext>
            </a:extLst>
          </p:cNvPr>
          <p:cNvGrpSpPr>
            <a:grpSpLocks/>
          </p:cNvGrpSpPr>
          <p:nvPr/>
        </p:nvGrpSpPr>
        <p:grpSpPr bwMode="auto">
          <a:xfrm>
            <a:off x="742741" y="4499769"/>
            <a:ext cx="5590057" cy="2952831"/>
            <a:chOff x="2928926" y="844603"/>
            <a:chExt cx="2286017" cy="1456037"/>
          </a:xfrm>
        </p:grpSpPr>
        <p:sp>
          <p:nvSpPr>
            <p:cNvPr id="25" name="Rettangolo 41">
              <a:extLst>
                <a:ext uri="{FF2B5EF4-FFF2-40B4-BE49-F238E27FC236}">
                  <a16:creationId xmlns:a16="http://schemas.microsoft.com/office/drawing/2014/main" id="{8B852E91-384E-7E0D-CBE0-F715AA7D7679}"/>
                </a:ext>
              </a:extLst>
            </p:cNvPr>
            <p:cNvSpPr>
              <a:spLocks noChangeArrowheads="1"/>
            </p:cNvSpPr>
            <p:nvPr/>
          </p:nvSpPr>
          <p:spPr bwMode="auto">
            <a:xfrm>
              <a:off x="2928926" y="1071350"/>
              <a:ext cx="2286017" cy="122929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eaLnBrk="1" hangingPunct="1"/>
              <a:endParaRPr lang="en-US" sz="1600" dirty="0">
                <a:latin typeface="Open Sans" panose="020B0606030504020204" pitchFamily="34" charset="0"/>
              </a:endParaRPr>
            </a:p>
            <a:p>
              <a:pPr algn="just" eaLnBrk="1" hangingPunct="1"/>
              <a:r>
                <a:rPr lang="fr-FR" sz="2000" b="1" dirty="0">
                  <a:solidFill>
                    <a:schemeClr val="bg2"/>
                  </a:solidFill>
                  <a:latin typeface="Open Sans" panose="020B0606030504020204" pitchFamily="34" charset="0"/>
                </a:rPr>
                <a:t>Les indicateurs </a:t>
              </a:r>
              <a:r>
                <a:rPr lang="fr-FR" sz="2000" dirty="0">
                  <a:solidFill>
                    <a:schemeClr val="bg2"/>
                  </a:solidFill>
                  <a:latin typeface="Open Sans" panose="020B0606030504020204" pitchFamily="34" charset="0"/>
                </a:rPr>
                <a:t>(tant au niveau des résultats escomptés qu’au niveau des réalisations) sont-ils quantifiés de manière réaliste et réalisables avec les ressources prévues (temps, partenaires et budget) ? Sont-ils </a:t>
              </a:r>
              <a:r>
                <a:rPr lang="fr-FR" sz="2000" b="1" dirty="0">
                  <a:solidFill>
                    <a:schemeClr val="bg2"/>
                  </a:solidFill>
                  <a:latin typeface="Open Sans" panose="020B0606030504020204" pitchFamily="34" charset="0"/>
                </a:rPr>
                <a:t>cohérents</a:t>
              </a:r>
              <a:r>
                <a:rPr lang="fr-FR" sz="2000" dirty="0">
                  <a:solidFill>
                    <a:schemeClr val="bg2"/>
                  </a:solidFill>
                  <a:latin typeface="Open Sans" panose="020B0606030504020204" pitchFamily="34" charset="0"/>
                </a:rPr>
                <a:t> avec les </a:t>
              </a:r>
              <a:r>
                <a:rPr lang="fr-FR" sz="2000" b="1" dirty="0">
                  <a:solidFill>
                    <a:schemeClr val="bg2"/>
                  </a:solidFill>
                  <a:latin typeface="Open Sans" panose="020B0606030504020204" pitchFamily="34" charset="0"/>
                </a:rPr>
                <a:t>indicateurs du programme ?</a:t>
              </a:r>
              <a:endParaRPr lang="en-US" altLang="it-IT" sz="2000" b="1" dirty="0">
                <a:solidFill>
                  <a:schemeClr val="bg2"/>
                </a:solidFill>
                <a:latin typeface="Calibri" panose="020F0502020204030204" pitchFamily="34" charset="0"/>
                <a:cs typeface="Arial" panose="020B0604020202020204" pitchFamily="34" charset="0"/>
              </a:endParaRPr>
            </a:p>
          </p:txBody>
        </p:sp>
        <p:sp>
          <p:nvSpPr>
            <p:cNvPr id="26" name="Rettangolo 14">
              <a:extLst>
                <a:ext uri="{FF2B5EF4-FFF2-40B4-BE49-F238E27FC236}">
                  <a16:creationId xmlns:a16="http://schemas.microsoft.com/office/drawing/2014/main" id="{1827C80E-C179-D54C-D0FB-05D1971C75D5}"/>
                </a:ext>
              </a:extLst>
            </p:cNvPr>
            <p:cNvSpPr>
              <a:spLocks noChangeArrowheads="1"/>
            </p:cNvSpPr>
            <p:nvPr/>
          </p:nvSpPr>
          <p:spPr bwMode="auto">
            <a:xfrm>
              <a:off x="2928926" y="844603"/>
              <a:ext cx="2286017" cy="349058"/>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2.4 Indicateurs
(section 3.2.4 Formulaire électronique)</a:t>
              </a:r>
              <a:endPar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 name="Gruppo 13">
            <a:extLst>
              <a:ext uri="{FF2B5EF4-FFF2-40B4-BE49-F238E27FC236}">
                <a16:creationId xmlns:a16="http://schemas.microsoft.com/office/drawing/2014/main" id="{FB3B1245-42C4-E88C-044B-515210A62B19}"/>
              </a:ext>
            </a:extLst>
          </p:cNvPr>
          <p:cNvGrpSpPr>
            <a:grpSpLocks/>
          </p:cNvGrpSpPr>
          <p:nvPr/>
        </p:nvGrpSpPr>
        <p:grpSpPr bwMode="auto">
          <a:xfrm>
            <a:off x="7968471" y="4714035"/>
            <a:ext cx="7000453" cy="2967795"/>
            <a:chOff x="461820" y="1635460"/>
            <a:chExt cx="2290124" cy="1841078"/>
          </a:xfrm>
        </p:grpSpPr>
        <p:sp>
          <p:nvSpPr>
            <p:cNvPr id="6" name="CasellaDiTesto 38">
              <a:extLst>
                <a:ext uri="{FF2B5EF4-FFF2-40B4-BE49-F238E27FC236}">
                  <a16:creationId xmlns:a16="http://schemas.microsoft.com/office/drawing/2014/main" id="{85F748B1-A136-8781-1A9C-7158A0267802}"/>
                </a:ext>
              </a:extLst>
            </p:cNvPr>
            <p:cNvSpPr txBox="1"/>
            <p:nvPr/>
          </p:nvSpPr>
          <p:spPr>
            <a:xfrm>
              <a:off x="461820" y="1891821"/>
              <a:ext cx="2290124" cy="1584717"/>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fr-FR" sz="2000" dirty="0">
                  <a:latin typeface="Open Sans" panose="020B0606030504020204" pitchFamily="34" charset="0"/>
                  <a:ea typeface="Open Sans" panose="020B0606030504020204" pitchFamily="34" charset="0"/>
                  <a:cs typeface="Open Sans" panose="020B0606030504020204" pitchFamily="34" charset="0"/>
                </a:rPr>
                <a:t>Être réaliste dans la quantification des </a:t>
              </a:r>
              <a:r>
                <a:rPr lang="fr-FR" sz="2000" b="1" dirty="0">
                  <a:latin typeface="Open Sans" panose="020B0606030504020204" pitchFamily="34" charset="0"/>
                  <a:ea typeface="Open Sans" panose="020B0606030504020204" pitchFamily="34" charset="0"/>
                  <a:cs typeface="Open Sans" panose="020B0606030504020204" pitchFamily="34" charset="0"/>
                </a:rPr>
                <a:t>indicateurs</a:t>
              </a:r>
              <a:r>
                <a:rPr lang="fr-FR" sz="2000" dirty="0">
                  <a:latin typeface="Open Sans" panose="020B0606030504020204" pitchFamily="34" charset="0"/>
                  <a:ea typeface="Open Sans" panose="020B0606030504020204" pitchFamily="34" charset="0"/>
                  <a:cs typeface="Open Sans" panose="020B0606030504020204" pitchFamily="34" charset="0"/>
                </a:rPr>
                <a:t> (à la fois au niveau </a:t>
              </a:r>
              <a:r>
                <a:rPr lang="fr-FR" sz="2000" b="1" dirty="0">
                  <a:latin typeface="Open Sans" panose="020B0606030504020204" pitchFamily="34" charset="0"/>
                  <a:ea typeface="Open Sans" panose="020B0606030504020204" pitchFamily="34" charset="0"/>
                  <a:cs typeface="Open Sans" panose="020B0606030504020204" pitchFamily="34" charset="0"/>
                </a:rPr>
                <a:t>des résultats escomptés et des réalisations</a:t>
              </a:r>
              <a:r>
                <a:rPr lang="fr-FR" sz="2000" dirty="0">
                  <a:latin typeface="Open Sans" panose="020B0606030504020204" pitchFamily="34" charset="0"/>
                  <a:ea typeface="Open Sans" panose="020B0606030504020204" pitchFamily="34" charset="0"/>
                  <a:cs typeface="Open Sans" panose="020B0606030504020204" pitchFamily="34" charset="0"/>
                </a:rPr>
                <a:t>) afin qu’ils soient conformes aux ressources prévues (temps, partenaires et budget) et cohérents avec les valeurs cibles des indicateurs du programme.
Utilisez le « DOCUMENT DE MÉTHODOLOGIE DU CADRE DE PERFORMANCE » pour </a:t>
              </a:r>
              <a:r>
                <a:rPr lang="fr-FR" sz="2000" b="1" dirty="0">
                  <a:latin typeface="Open Sans" panose="020B0606030504020204" pitchFamily="34" charset="0"/>
                  <a:ea typeface="Open Sans" panose="020B0606030504020204" pitchFamily="34" charset="0"/>
                  <a:cs typeface="Open Sans" panose="020B0606030504020204" pitchFamily="34" charset="0"/>
                </a:rPr>
                <a:t>leur définition </a:t>
              </a:r>
              <a:r>
                <a:rPr lang="fr-FR" sz="2000" dirty="0">
                  <a:latin typeface="Open Sans" panose="020B0606030504020204" pitchFamily="34" charset="0"/>
                  <a:ea typeface="Open Sans" panose="020B0606030504020204" pitchFamily="34" charset="0"/>
                  <a:cs typeface="Open Sans" panose="020B0606030504020204" pitchFamily="34" charset="0"/>
                </a:rPr>
                <a:t>et la façon de définir </a:t>
              </a:r>
              <a:r>
                <a:rPr lang="fr-FR" sz="2000" b="1" dirty="0">
                  <a:latin typeface="Open Sans" panose="020B0606030504020204" pitchFamily="34" charset="0"/>
                  <a:ea typeface="Open Sans" panose="020B0606030504020204" pitchFamily="34" charset="0"/>
                  <a:cs typeface="Open Sans" panose="020B0606030504020204" pitchFamily="34" charset="0"/>
                </a:rPr>
                <a:t>les valeurs cibles</a:t>
              </a:r>
              <a:r>
                <a:rPr lang="fr-FR" sz="2000" dirty="0">
                  <a:latin typeface="Open Sans" panose="020B0606030504020204" pitchFamily="34" charset="0"/>
                  <a:ea typeface="Open Sans" panose="020B0606030504020204" pitchFamily="34" charset="0"/>
                  <a:cs typeface="Open Sans" panose="020B0606030504020204" pitchFamily="34" charset="0"/>
                </a:rPr>
                <a:t>.</a:t>
              </a:r>
              <a:endParaRPr lang="en-US" altLang="it-IT"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Rettangolo 12">
              <a:extLst>
                <a:ext uri="{FF2B5EF4-FFF2-40B4-BE49-F238E27FC236}">
                  <a16:creationId xmlns:a16="http://schemas.microsoft.com/office/drawing/2014/main" id="{53658F98-4123-7DB0-E497-D4A33B70F76F}"/>
                </a:ext>
              </a:extLst>
            </p:cNvPr>
            <p:cNvSpPr>
              <a:spLocks noChangeArrowheads="1"/>
            </p:cNvSpPr>
            <p:nvPr/>
          </p:nvSpPr>
          <p:spPr bwMode="auto">
            <a:xfrm>
              <a:off x="461820" y="1635460"/>
              <a:ext cx="2290124" cy="24820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grpSp>
        <p:nvGrpSpPr>
          <p:cNvPr id="14" name="Gruppo 13">
            <a:extLst>
              <a:ext uri="{FF2B5EF4-FFF2-40B4-BE49-F238E27FC236}">
                <a16:creationId xmlns:a16="http://schemas.microsoft.com/office/drawing/2014/main" id="{B2E3D877-B9D8-7787-07A5-5397F9B0B50C}"/>
              </a:ext>
            </a:extLst>
          </p:cNvPr>
          <p:cNvGrpSpPr>
            <a:grpSpLocks/>
          </p:cNvGrpSpPr>
          <p:nvPr/>
        </p:nvGrpSpPr>
        <p:grpSpPr bwMode="auto">
          <a:xfrm>
            <a:off x="7968471" y="1287332"/>
            <a:ext cx="7000453" cy="2954724"/>
            <a:chOff x="461820" y="1586559"/>
            <a:chExt cx="2244667" cy="1863472"/>
          </a:xfrm>
        </p:grpSpPr>
        <p:sp>
          <p:nvSpPr>
            <p:cNvPr id="15" name="CasellaDiTesto 38">
              <a:extLst>
                <a:ext uri="{FF2B5EF4-FFF2-40B4-BE49-F238E27FC236}">
                  <a16:creationId xmlns:a16="http://schemas.microsoft.com/office/drawing/2014/main" id="{96501CC0-2DFA-1ABB-18D5-C62A87CBC668}"/>
                </a:ext>
              </a:extLst>
            </p:cNvPr>
            <p:cNvSpPr txBox="1"/>
            <p:nvPr/>
          </p:nvSpPr>
          <p:spPr>
            <a:xfrm>
              <a:off x="461820" y="1838942"/>
              <a:ext cx="2244667" cy="161108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fr-FR" altLang="it-IT" sz="2000" b="1" dirty="0">
                  <a:latin typeface="Open Sans" panose="020B0606030504020204" pitchFamily="34" charset="0"/>
                  <a:ea typeface="Open Sans" panose="020B0606030504020204" pitchFamily="34" charset="0"/>
                  <a:cs typeface="Open Sans" panose="020B0606030504020204" pitchFamily="34" charset="0"/>
                </a:rPr>
                <a:t>Expliquer en quoi </a:t>
              </a:r>
              <a:r>
                <a:rPr lang="fr-FR" altLang="it-IT" sz="2000" dirty="0">
                  <a:latin typeface="Open Sans" panose="020B0606030504020204" pitchFamily="34" charset="0"/>
                  <a:ea typeface="Open Sans" panose="020B0606030504020204" pitchFamily="34" charset="0"/>
                  <a:cs typeface="Open Sans" panose="020B0606030504020204" pitchFamily="34" charset="0"/>
                </a:rPr>
                <a:t>les OS, les résultats attendus, les réalisations et les principales activités sont </a:t>
              </a:r>
              <a:r>
                <a:rPr lang="fr-FR" altLang="it-IT" sz="2000" b="1" dirty="0">
                  <a:latin typeface="Open Sans" panose="020B0606030504020204" pitchFamily="34" charset="0"/>
                  <a:ea typeface="Open Sans" panose="020B0606030504020204" pitchFamily="34" charset="0"/>
                  <a:cs typeface="Open Sans" panose="020B0606030504020204" pitchFamily="34" charset="0"/>
                </a:rPr>
                <a:t>cohérents </a:t>
              </a:r>
              <a:r>
                <a:rPr lang="fr-FR" altLang="it-IT" sz="2000" dirty="0">
                  <a:latin typeface="Open Sans" panose="020B0606030504020204" pitchFamily="34" charset="0"/>
                  <a:ea typeface="Open Sans" panose="020B0606030504020204" pitchFamily="34" charset="0"/>
                  <a:cs typeface="Open Sans" panose="020B0606030504020204" pitchFamily="34" charset="0"/>
                </a:rPr>
                <a:t>avec </a:t>
              </a:r>
              <a:r>
                <a:rPr lang="fr-FR" altLang="it-IT" sz="2000" b="1" dirty="0">
                  <a:latin typeface="Open Sans" panose="020B0606030504020204" pitchFamily="34" charset="0"/>
                  <a:ea typeface="Open Sans" panose="020B0606030504020204" pitchFamily="34" charset="0"/>
                  <a:cs typeface="Open Sans" panose="020B0606030504020204" pitchFamily="34" charset="0"/>
                </a:rPr>
                <a:t>les besoins des groupes cibles et des bénéficiaires finaux, </a:t>
              </a:r>
              <a:r>
                <a:rPr lang="fr-FR" altLang="it-IT" sz="2000" dirty="0">
                  <a:latin typeface="Open Sans" panose="020B0606030504020204" pitchFamily="34" charset="0"/>
                  <a:ea typeface="Open Sans" panose="020B0606030504020204" pitchFamily="34" charset="0"/>
                  <a:cs typeface="Open Sans" panose="020B0606030504020204" pitchFamily="34" charset="0"/>
                </a:rPr>
                <a:t>en soulignant </a:t>
              </a:r>
              <a:r>
                <a:rPr lang="fr-FR" altLang="it-IT" sz="2000" b="1" dirty="0">
                  <a:latin typeface="Open Sans" panose="020B0606030504020204" pitchFamily="34" charset="0"/>
                  <a:ea typeface="Open Sans" panose="020B0606030504020204" pitchFamily="34" charset="0"/>
                  <a:cs typeface="Open Sans" panose="020B0606030504020204" pitchFamily="34" charset="0"/>
                </a:rPr>
                <a:t>les avantages </a:t>
              </a:r>
              <a:r>
                <a:rPr lang="fr-FR" altLang="it-IT" sz="2000" dirty="0">
                  <a:latin typeface="Open Sans" panose="020B0606030504020204" pitchFamily="34" charset="0"/>
                  <a:ea typeface="Open Sans" panose="020B0606030504020204" pitchFamily="34" charset="0"/>
                  <a:cs typeface="Open Sans" panose="020B0606030504020204" pitchFamily="34" charset="0"/>
                </a:rPr>
                <a:t>du projet pour eux. 
Si les liens avec les besoins des groupes cibles et des bénéficiaires finaux ne sont pas clairs, vous devriez reconsidérer la description donnée au point 3.1.3 !</a:t>
              </a:r>
              <a:endParaRPr lang="en-US" altLang="it-IT"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ttangolo 12">
              <a:extLst>
                <a:ext uri="{FF2B5EF4-FFF2-40B4-BE49-F238E27FC236}">
                  <a16:creationId xmlns:a16="http://schemas.microsoft.com/office/drawing/2014/main" id="{026AE860-0F32-E5E4-18AE-A8A41D2904E5}"/>
                </a:ext>
              </a:extLst>
            </p:cNvPr>
            <p:cNvSpPr>
              <a:spLocks noChangeArrowheads="1"/>
            </p:cNvSpPr>
            <p:nvPr/>
          </p:nvSpPr>
          <p:spPr bwMode="auto">
            <a:xfrm>
              <a:off x="461820" y="1586559"/>
              <a:ext cx="2244667" cy="25233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17" name="Freccia a destra 16">
            <a:extLst>
              <a:ext uri="{FF2B5EF4-FFF2-40B4-BE49-F238E27FC236}">
                <a16:creationId xmlns:a16="http://schemas.microsoft.com/office/drawing/2014/main" id="{F1D11D86-7DA4-340B-239F-E53CB6A825AC}"/>
              </a:ext>
            </a:extLst>
          </p:cNvPr>
          <p:cNvSpPr/>
          <p:nvPr/>
        </p:nvSpPr>
        <p:spPr>
          <a:xfrm>
            <a:off x="6789713" y="2375982"/>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sp>
        <p:nvSpPr>
          <p:cNvPr id="18" name="Freccia a destra 17">
            <a:extLst>
              <a:ext uri="{FF2B5EF4-FFF2-40B4-BE49-F238E27FC236}">
                <a16:creationId xmlns:a16="http://schemas.microsoft.com/office/drawing/2014/main" id="{89EB13D0-19E4-5DD5-1589-E96AA472F8B6}"/>
              </a:ext>
            </a:extLst>
          </p:cNvPr>
          <p:cNvSpPr/>
          <p:nvPr/>
        </p:nvSpPr>
        <p:spPr>
          <a:xfrm>
            <a:off x="6789713" y="5965045"/>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2085596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895164"/>
          </a:xfrm>
        </p:spPr>
        <p:txBody>
          <a:bodyPr/>
          <a:lstStyle/>
          <a:p>
            <a:r>
              <a:rPr lang="fr-FR" cap="none" dirty="0"/>
              <a:t>Qualité de la conception : conseils et recommandations </a:t>
            </a:r>
            <a:endParaRPr lang="en-FR" cap="none" dirty="0"/>
          </a:p>
        </p:txBody>
      </p:sp>
      <p:sp>
        <p:nvSpPr>
          <p:cNvPr id="9" name="CuadroTexto 8">
            <a:extLst>
              <a:ext uri="{FF2B5EF4-FFF2-40B4-BE49-F238E27FC236}">
                <a16:creationId xmlns:a16="http://schemas.microsoft.com/office/drawing/2014/main" id="{5A5BC47E-AB60-BF9F-1260-A9EE63271686}"/>
              </a:ext>
            </a:extLst>
          </p:cNvPr>
          <p:cNvSpPr txBox="1"/>
          <p:nvPr/>
        </p:nvSpPr>
        <p:spPr>
          <a:xfrm>
            <a:off x="544424" y="1781689"/>
            <a:ext cx="13515253" cy="5093702"/>
          </a:xfrm>
          <a:prstGeom prst="rect">
            <a:avLst/>
          </a:prstGeom>
          <a:noFill/>
        </p:spPr>
        <p:txBody>
          <a:bodyPr wrap="square">
            <a:spAutoFit/>
          </a:bodyPr>
          <a:lstStyle/>
          <a:p>
            <a:pPr marL="342900" indent="-342900" algn="just">
              <a:spcAft>
                <a:spcPts val="1800"/>
              </a:spcAft>
              <a:buFont typeface="Arial" panose="020B0604020202020204" pitchFamily="34" charset="0"/>
              <a:buChar char="•"/>
              <a:defRPr/>
            </a:pPr>
            <a:r>
              <a:rPr lang="fr-FR" altLang="it-IT" sz="2800" dirty="0">
                <a:latin typeface="Open Sans" panose="020B0606030504020204" pitchFamily="34" charset="0"/>
                <a:ea typeface="Open Sans" panose="020B0606030504020204" pitchFamily="34" charset="0"/>
                <a:cs typeface="Open Sans" panose="020B0606030504020204" pitchFamily="34" charset="0"/>
              </a:rPr>
              <a:t>Les projets réussis </a:t>
            </a:r>
            <a:r>
              <a:rPr lang="fr-FR" altLang="it-IT" sz="2800" b="1" dirty="0">
                <a:latin typeface="Open Sans" panose="020B0606030504020204" pitchFamily="34" charset="0"/>
                <a:ea typeface="Open Sans" panose="020B0606030504020204" pitchFamily="34" charset="0"/>
                <a:cs typeface="Open Sans" panose="020B0606030504020204" pitchFamily="34" charset="0"/>
              </a:rPr>
              <a:t>sortent des sentiers battus </a:t>
            </a:r>
            <a:r>
              <a:rPr lang="fr-FR" altLang="it-IT" sz="2800" dirty="0">
                <a:latin typeface="Open Sans" panose="020B0606030504020204" pitchFamily="34" charset="0"/>
                <a:ea typeface="Open Sans" panose="020B0606030504020204" pitchFamily="34" charset="0"/>
                <a:cs typeface="Open Sans" panose="020B0606030504020204" pitchFamily="34" charset="0"/>
              </a:rPr>
              <a:t>pour concevoir leurs cadres logiques.  </a:t>
            </a:r>
            <a:r>
              <a:rPr lang="fr-FR" altLang="it-IT" sz="2800" b="1" dirty="0">
                <a:latin typeface="Open Sans" panose="020B0606030504020204" pitchFamily="34" charset="0"/>
                <a:ea typeface="Open Sans" panose="020B0606030504020204" pitchFamily="34" charset="0"/>
                <a:cs typeface="Open Sans" panose="020B0606030504020204" pitchFamily="34" charset="0"/>
              </a:rPr>
              <a:t>Concentrez-vous sur les indicateurs de résultats du programme et les indicateurs de réalisations </a:t>
            </a:r>
            <a:r>
              <a:rPr lang="fr-FR" altLang="it-IT" sz="2800" dirty="0">
                <a:latin typeface="Open Sans" panose="020B0606030504020204" pitchFamily="34" charset="0"/>
                <a:ea typeface="Open Sans" panose="020B0606030504020204" pitchFamily="34" charset="0"/>
                <a:cs typeface="Open Sans" panose="020B0606030504020204" pitchFamily="34" charset="0"/>
              </a:rPr>
              <a:t>et élaborez votre logique d’intervention en gardant à l’esprit la contribution à ce niveau macro ;
Décrivez vos réalisations et considérez qu’ils </a:t>
            </a:r>
            <a:r>
              <a:rPr lang="fr-FR" altLang="it-IT" sz="2800" b="1" dirty="0">
                <a:latin typeface="Open Sans" panose="020B0606030504020204" pitchFamily="34" charset="0"/>
                <a:ea typeface="Open Sans" panose="020B0606030504020204" pitchFamily="34" charset="0"/>
                <a:cs typeface="Open Sans" panose="020B0606030504020204" pitchFamily="34" charset="0"/>
              </a:rPr>
              <a:t>doivent contribuer aux indicateurs de réalisations du programme ;</a:t>
            </a:r>
            <a:r>
              <a:rPr lang="fr-FR" altLang="it-IT" sz="2800" dirty="0">
                <a:latin typeface="Open Sans" panose="020B0606030504020204" pitchFamily="34" charset="0"/>
                <a:ea typeface="Open Sans" panose="020B0606030504020204" pitchFamily="34" charset="0"/>
                <a:cs typeface="Open Sans" panose="020B0606030504020204" pitchFamily="34" charset="0"/>
              </a:rPr>
              <a:t>
Assurer la </a:t>
            </a:r>
            <a:r>
              <a:rPr lang="fr-FR" altLang="it-IT" sz="2800" b="1" dirty="0">
                <a:latin typeface="Open Sans" panose="020B0606030504020204" pitchFamily="34" charset="0"/>
                <a:ea typeface="Open Sans" panose="020B0606030504020204" pitchFamily="34" charset="0"/>
                <a:cs typeface="Open Sans" panose="020B0606030504020204" pitchFamily="34" charset="0"/>
              </a:rPr>
              <a:t>cohérence</a:t>
            </a:r>
            <a:r>
              <a:rPr lang="fr-FR" altLang="it-IT" sz="2800" dirty="0">
                <a:latin typeface="Open Sans" panose="020B0606030504020204" pitchFamily="34" charset="0"/>
                <a:ea typeface="Open Sans" panose="020B0606030504020204" pitchFamily="34" charset="0"/>
                <a:cs typeface="Open Sans" panose="020B0606030504020204" pitchFamily="34" charset="0"/>
              </a:rPr>
              <a:t> entre les </a:t>
            </a:r>
            <a:r>
              <a:rPr lang="fr-FR" altLang="it-IT" sz="2800" b="1" dirty="0">
                <a:latin typeface="Open Sans" panose="020B0606030504020204" pitchFamily="34" charset="0"/>
                <a:ea typeface="Open Sans" panose="020B0606030504020204" pitchFamily="34" charset="0"/>
                <a:cs typeface="Open Sans" panose="020B0606030504020204" pitchFamily="34" charset="0"/>
              </a:rPr>
              <a:t>réalisations du projet </a:t>
            </a:r>
            <a:r>
              <a:rPr lang="fr-FR" altLang="it-IT" sz="2800" dirty="0">
                <a:latin typeface="Open Sans" panose="020B0606030504020204" pitchFamily="34" charset="0"/>
                <a:ea typeface="Open Sans" panose="020B0606030504020204" pitchFamily="34" charset="0"/>
                <a:cs typeface="Open Sans" panose="020B0606030504020204" pitchFamily="34" charset="0"/>
              </a:rPr>
              <a:t>et les </a:t>
            </a:r>
            <a:r>
              <a:rPr lang="fr-FR" altLang="it-IT" sz="2800" b="1" dirty="0">
                <a:latin typeface="Open Sans" panose="020B0606030504020204" pitchFamily="34" charset="0"/>
                <a:ea typeface="Open Sans" panose="020B0606030504020204" pitchFamily="34" charset="0"/>
                <a:cs typeface="Open Sans" panose="020B0606030504020204" pitchFamily="34" charset="0"/>
              </a:rPr>
              <a:t>résultats attendus </a:t>
            </a:r>
            <a:r>
              <a:rPr lang="fr-FR" altLang="it-IT" sz="2800" dirty="0">
                <a:latin typeface="Open Sans" panose="020B0606030504020204" pitchFamily="34" charset="0"/>
                <a:ea typeface="Open Sans" panose="020B0606030504020204" pitchFamily="34" charset="0"/>
                <a:cs typeface="Open Sans" panose="020B0606030504020204" pitchFamily="34" charset="0"/>
              </a:rPr>
              <a:t>dans un délai réaliste ;
L’ensemble de votre stratégie doit être </a:t>
            </a:r>
            <a:r>
              <a:rPr lang="fr-FR" altLang="it-IT" sz="2800" b="1" dirty="0">
                <a:latin typeface="Open Sans" panose="020B0606030504020204" pitchFamily="34" charset="0"/>
                <a:ea typeface="Open Sans" panose="020B0606030504020204" pitchFamily="34" charset="0"/>
                <a:cs typeface="Open Sans" panose="020B0606030504020204" pitchFamily="34" charset="0"/>
              </a:rPr>
              <a:t>cohérent avec les groupes cibles et les bénéficiaires finaux </a:t>
            </a:r>
            <a:r>
              <a:rPr lang="fr-FR" altLang="it-IT" sz="2800" dirty="0">
                <a:latin typeface="Open Sans" panose="020B0606030504020204" pitchFamily="34" charset="0"/>
                <a:ea typeface="Open Sans" panose="020B0606030504020204" pitchFamily="34" charset="0"/>
                <a:cs typeface="Open Sans" panose="020B0606030504020204" pitchFamily="34" charset="0"/>
              </a:rPr>
              <a:t>identifiés dans la section Pertinence !</a:t>
            </a:r>
            <a:endParaRPr lang="fr-FR" altLang="it-IT" sz="28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77034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18BC61-5273-D6E7-A242-CD99C693FFC6}"/>
              </a:ext>
            </a:extLst>
          </p:cNvPr>
          <p:cNvSpPr>
            <a:spLocks noGrp="1"/>
          </p:cNvSpPr>
          <p:nvPr>
            <p:ph type="title"/>
          </p:nvPr>
        </p:nvSpPr>
        <p:spPr>
          <a:xfrm>
            <a:off x="845202" y="3103029"/>
            <a:ext cx="9796294" cy="1757389"/>
          </a:xfrm>
        </p:spPr>
        <p:txBody>
          <a:bodyPr/>
          <a:lstStyle/>
          <a:p>
            <a:r>
              <a:rPr lang="en-US" dirty="0"/>
              <a:t>1. Comment </a:t>
            </a:r>
            <a:r>
              <a:rPr lang="en-US" dirty="0" err="1"/>
              <a:t>fonctionne</a:t>
            </a:r>
            <a:r>
              <a:rPr lang="en-US" dirty="0"/>
              <a:t> le </a:t>
            </a:r>
            <a:r>
              <a:rPr lang="en-US" dirty="0" err="1"/>
              <a:t>processus</a:t>
            </a:r>
            <a:r>
              <a:rPr lang="en-US" dirty="0"/>
              <a:t> </a:t>
            </a:r>
            <a:r>
              <a:rPr lang="en-US" dirty="0" err="1"/>
              <a:t>d´évaluation</a:t>
            </a:r>
            <a:r>
              <a:rPr lang="en-US" dirty="0"/>
              <a:t>?</a:t>
            </a:r>
          </a:p>
        </p:txBody>
      </p:sp>
      <p:sp>
        <p:nvSpPr>
          <p:cNvPr id="3" name="Marcador de fecha 2">
            <a:extLst>
              <a:ext uri="{FF2B5EF4-FFF2-40B4-BE49-F238E27FC236}">
                <a16:creationId xmlns:a16="http://schemas.microsoft.com/office/drawing/2014/main" id="{F37D12AF-809B-2934-48A0-CA69834BE7A2}"/>
              </a:ext>
            </a:extLst>
          </p:cNvPr>
          <p:cNvSpPr>
            <a:spLocks noGrp="1"/>
          </p:cNvSpPr>
          <p:nvPr>
            <p:ph type="dt" sz="half" idx="12"/>
          </p:nvPr>
        </p:nvSpPr>
        <p:spPr/>
        <p:txBody>
          <a:bodyPr/>
          <a:lstStyle/>
          <a:p>
            <a:fld id="{7A743FE6-D998-403D-946F-DC2BDCFC58AA}" type="datetime1">
              <a:rPr lang="LID4096" smtClean="0"/>
              <a:t>02/21/2024</a:t>
            </a:fld>
            <a:endParaRPr lang="en-FR"/>
          </a:p>
        </p:txBody>
      </p:sp>
    </p:spTree>
    <p:extLst>
      <p:ext uri="{BB962C8B-B14F-4D97-AF65-F5344CB8AC3E}">
        <p14:creationId xmlns:p14="http://schemas.microsoft.com/office/powerpoint/2010/main" val="3149268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sz="3200" dirty="0"/>
              <a:t>3 – </a:t>
            </a:r>
            <a:r>
              <a:rPr lang="fr-FR" sz="3200" cap="none" dirty="0"/>
              <a:t>Partenariat et capacité opérationnelle : 12/100 points (1/2)</a:t>
            </a:r>
            <a:endParaRPr lang="en-FR" sz="3200" cap="none" dirty="0"/>
          </a:p>
        </p:txBody>
      </p:sp>
      <p:grpSp>
        <p:nvGrpSpPr>
          <p:cNvPr id="21" name="Gruppo 13">
            <a:extLst>
              <a:ext uri="{FF2B5EF4-FFF2-40B4-BE49-F238E27FC236}">
                <a16:creationId xmlns:a16="http://schemas.microsoft.com/office/drawing/2014/main" id="{C80EC0BC-0F79-D1E3-F7BD-1BB1DFA0367D}"/>
              </a:ext>
            </a:extLst>
          </p:cNvPr>
          <p:cNvGrpSpPr>
            <a:grpSpLocks/>
          </p:cNvGrpSpPr>
          <p:nvPr/>
        </p:nvGrpSpPr>
        <p:grpSpPr bwMode="auto">
          <a:xfrm>
            <a:off x="873780" y="1066750"/>
            <a:ext cx="6644490" cy="3259598"/>
            <a:chOff x="455754" y="1429734"/>
            <a:chExt cx="2270558" cy="1891848"/>
          </a:xfrm>
        </p:grpSpPr>
        <p:sp>
          <p:nvSpPr>
            <p:cNvPr id="22" name="CasellaDiTesto 38">
              <a:extLst>
                <a:ext uri="{FF2B5EF4-FFF2-40B4-BE49-F238E27FC236}">
                  <a16:creationId xmlns:a16="http://schemas.microsoft.com/office/drawing/2014/main" id="{0EEE80A8-5677-1EDC-A0CB-E388D58432CA}"/>
                </a:ext>
              </a:extLst>
            </p:cNvPr>
            <p:cNvSpPr txBox="1"/>
            <p:nvPr/>
          </p:nvSpPr>
          <p:spPr>
            <a:xfrm>
              <a:off x="461820" y="1838942"/>
              <a:ext cx="2257481" cy="1482640"/>
            </a:xfrm>
            <a:prstGeom prst="rect">
              <a:avLst/>
            </a:prstGeom>
            <a:solidFill>
              <a:srgbClr val="00B0F0"/>
            </a:solidFill>
          </p:spPr>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Le chef de file </a:t>
              </a:r>
              <a:r>
                <a:rPr lang="fr-FR"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démontre-t-il l’expérience et la capacité adéquates pour coordonner, gérer et mettre en œuvre le projet (expertise financière, en ressources humaines et thématique afin d’assurer l’implication des parties prenantes choisies) ? 
Dispose-t-elle d’une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capacité financière stable et suffisante </a:t>
              </a:r>
              <a:r>
                <a:rPr lang="fr-FR"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pour assurer la trésorerie tout au long de la mise en œuvre du projet ?</a:t>
              </a:r>
              <a:endParaRPr lang="en-US"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ttangolo 12">
              <a:extLst>
                <a:ext uri="{FF2B5EF4-FFF2-40B4-BE49-F238E27FC236}">
                  <a16:creationId xmlns:a16="http://schemas.microsoft.com/office/drawing/2014/main" id="{9C26951A-81C8-7F49-8E0F-048EE1A27C61}"/>
                </a:ext>
              </a:extLst>
            </p:cNvPr>
            <p:cNvSpPr>
              <a:spLocks noChangeArrowheads="1"/>
            </p:cNvSpPr>
            <p:nvPr/>
          </p:nvSpPr>
          <p:spPr bwMode="auto">
            <a:xfrm>
              <a:off x="455754" y="1429734"/>
              <a:ext cx="2270558" cy="410852"/>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anchor="ctr">
              <a:spAutoFit/>
            </a:bodyPr>
            <a:lstStyle/>
            <a:p>
              <a:pPr algn="ctr" fontAlgn="auto">
                <a:spcBef>
                  <a:spcPts val="0"/>
                </a:spcBef>
                <a:spcAft>
                  <a:spcPts val="0"/>
                </a:spcAft>
                <a:defRPr/>
              </a:pPr>
              <a:r>
                <a:rPr lang="fr-FR" sz="2000" b="1" dirty="0">
                  <a:latin typeface="Open Sans" panose="020B0606030504020204" pitchFamily="34" charset="0"/>
                  <a:ea typeface="Open Sans" panose="020B0606030504020204" pitchFamily="34" charset="0"/>
                  <a:cs typeface="Open Sans" panose="020B0606030504020204" pitchFamily="34" charset="0"/>
                </a:rPr>
                <a:t>3.1 Expérience et capacité du chef de file
(sections 3.3.3 et 3.3.5 du formulaire électronique)</a:t>
              </a:r>
              <a:endParaRPr lang="it-IT" sz="2000" b="1"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 name="Gruppo 3">
            <a:extLst>
              <a:ext uri="{FF2B5EF4-FFF2-40B4-BE49-F238E27FC236}">
                <a16:creationId xmlns:a16="http://schemas.microsoft.com/office/drawing/2014/main" id="{C72F4EBA-B5FB-8B2A-AB9A-8D4CB3BE2B78}"/>
              </a:ext>
            </a:extLst>
          </p:cNvPr>
          <p:cNvGrpSpPr>
            <a:grpSpLocks/>
          </p:cNvGrpSpPr>
          <p:nvPr/>
        </p:nvGrpSpPr>
        <p:grpSpPr bwMode="auto">
          <a:xfrm>
            <a:off x="8634448" y="1205880"/>
            <a:ext cx="5969442" cy="6345852"/>
            <a:chOff x="419108" y="1680033"/>
            <a:chExt cx="2244667" cy="1513650"/>
          </a:xfrm>
        </p:grpSpPr>
        <p:sp>
          <p:nvSpPr>
            <p:cNvPr id="6" name="CasellaDiTesto 38">
              <a:extLst>
                <a:ext uri="{FF2B5EF4-FFF2-40B4-BE49-F238E27FC236}">
                  <a16:creationId xmlns:a16="http://schemas.microsoft.com/office/drawing/2014/main" id="{BB82079B-2F3A-615B-6C02-03C6E88A1985}"/>
                </a:ext>
              </a:extLst>
            </p:cNvPr>
            <p:cNvSpPr txBox="1"/>
            <p:nvPr/>
          </p:nvSpPr>
          <p:spPr>
            <a:xfrm>
              <a:off x="419108" y="1776818"/>
              <a:ext cx="2244667" cy="141686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fr-FR" altLang="it-IT" sz="2000" dirty="0">
                  <a:latin typeface="Open Sans" panose="020B0606030504020204" pitchFamily="34" charset="0"/>
                  <a:ea typeface="Open Sans" panose="020B0606030504020204" pitchFamily="34" charset="0"/>
                  <a:cs typeface="Open Sans" panose="020B0606030504020204" pitchFamily="34" charset="0"/>
                </a:rPr>
                <a:t>Démontrer que le demandeur et les partenaires ont </a:t>
              </a:r>
              <a:r>
                <a:rPr lang="fr-FR" altLang="it-IT" sz="2000" b="1" dirty="0">
                  <a:latin typeface="Open Sans" panose="020B0606030504020204" pitchFamily="34" charset="0"/>
                  <a:ea typeface="Open Sans" panose="020B0606030504020204" pitchFamily="34" charset="0"/>
                  <a:cs typeface="Open Sans" panose="020B0606030504020204" pitchFamily="34" charset="0"/>
                </a:rPr>
                <a:t>l’expérience, l’expertise et la capacité adéquates </a:t>
              </a:r>
              <a:r>
                <a:rPr lang="fr-FR" altLang="it-IT" sz="2000" dirty="0">
                  <a:latin typeface="Open Sans" panose="020B0606030504020204" pitchFamily="34" charset="0"/>
                  <a:ea typeface="Open Sans" panose="020B0606030504020204" pitchFamily="34" charset="0"/>
                  <a:cs typeface="Open Sans" panose="020B0606030504020204" pitchFamily="34" charset="0"/>
                </a:rPr>
                <a:t>pour </a:t>
              </a:r>
              <a:r>
                <a:rPr lang="fr-FR" altLang="it-IT" sz="2000" b="1" dirty="0">
                  <a:latin typeface="Open Sans" panose="020B0606030504020204" pitchFamily="34" charset="0"/>
                  <a:ea typeface="Open Sans" panose="020B0606030504020204" pitchFamily="34" charset="0"/>
                  <a:cs typeface="Open Sans" panose="020B0606030504020204" pitchFamily="34" charset="0"/>
                </a:rPr>
                <a:t>coordonner, gérer et mettre en œuvre </a:t>
              </a:r>
              <a:r>
                <a:rPr lang="fr-FR" altLang="it-IT" sz="2000" dirty="0">
                  <a:latin typeface="Open Sans" panose="020B0606030504020204" pitchFamily="34" charset="0"/>
                  <a:ea typeface="Open Sans" panose="020B0606030504020204" pitchFamily="34" charset="0"/>
                  <a:cs typeface="Open Sans" panose="020B0606030504020204" pitchFamily="34" charset="0"/>
                </a:rPr>
                <a:t>le projet. Ils doivent avoir une expérience sectorielle et une expérience dans les projets de coopération internationale et un </a:t>
              </a:r>
              <a:r>
                <a:rPr lang="fr-FR" altLang="it-IT" sz="2000" b="1" dirty="0">
                  <a:latin typeface="Open Sans" panose="020B0606030504020204" pitchFamily="34" charset="0"/>
                  <a:ea typeface="Open Sans" panose="020B0606030504020204" pitchFamily="34" charset="0"/>
                  <a:cs typeface="Open Sans" panose="020B0606030504020204" pitchFamily="34" charset="0"/>
                </a:rPr>
                <a:t>personnel suffisant </a:t>
              </a:r>
              <a:r>
                <a:rPr lang="fr-FR" altLang="it-IT" sz="2000" dirty="0">
                  <a:latin typeface="Open Sans" panose="020B0606030504020204" pitchFamily="34" charset="0"/>
                  <a:ea typeface="Open Sans" panose="020B0606030504020204" pitchFamily="34" charset="0"/>
                  <a:cs typeface="Open Sans" panose="020B0606030504020204" pitchFamily="34" charset="0"/>
                </a:rPr>
                <a:t>pour mettre en œuvre des activités en termes </a:t>
              </a:r>
              <a:r>
                <a:rPr lang="fr-FR" altLang="it-IT" sz="2000" b="1" dirty="0">
                  <a:latin typeface="Open Sans" panose="020B0606030504020204" pitchFamily="34" charset="0"/>
                  <a:ea typeface="Open Sans" panose="020B0606030504020204" pitchFamily="34" charset="0"/>
                  <a:cs typeface="Open Sans" panose="020B0606030504020204" pitchFamily="34" charset="0"/>
                </a:rPr>
                <a:t>de quantité et de qualité </a:t>
              </a:r>
              <a:r>
                <a:rPr lang="fr-FR" altLang="it-IT" sz="2000" dirty="0">
                  <a:latin typeface="Open Sans" panose="020B0606030504020204" pitchFamily="34" charset="0"/>
                  <a:ea typeface="Open Sans" panose="020B0606030504020204" pitchFamily="34" charset="0"/>
                  <a:cs typeface="Open Sans" panose="020B0606030504020204" pitchFamily="34" charset="0"/>
                </a:rPr>
                <a:t>(veuillez noter que les informations peuvent être vérifiées !). 
</a:t>
              </a:r>
              <a:r>
                <a:rPr lang="fr-FR" altLang="it-IT" sz="2000" b="1" dirty="0">
                  <a:latin typeface="Open Sans" panose="020B0606030504020204" pitchFamily="34" charset="0"/>
                  <a:ea typeface="Open Sans" panose="020B0606030504020204" pitchFamily="34" charset="0"/>
                  <a:cs typeface="Open Sans" panose="020B0606030504020204" pitchFamily="34" charset="0"/>
                </a:rPr>
                <a:t>La stabilité financière </a:t>
              </a:r>
              <a:r>
                <a:rPr lang="fr-FR" altLang="it-IT" sz="2000" dirty="0">
                  <a:latin typeface="Open Sans" panose="020B0606030504020204" pitchFamily="34" charset="0"/>
                  <a:ea typeface="Open Sans" panose="020B0606030504020204" pitchFamily="34" charset="0"/>
                  <a:cs typeface="Open Sans" panose="020B0606030504020204" pitchFamily="34" charset="0"/>
                </a:rPr>
                <a:t>est également cruciale. Les Demandeurs doivent posséder la capacité financière nécessaire pour maintenir des flux de trésorerie constants tout au long du projet. 
Pour les </a:t>
              </a:r>
              <a:r>
                <a:rPr lang="fr-FR" altLang="it-IT" sz="2000" b="1" dirty="0">
                  <a:latin typeface="Open Sans" panose="020B0606030504020204" pitchFamily="34" charset="0"/>
                  <a:ea typeface="Open Sans" panose="020B0606030504020204" pitchFamily="34" charset="0"/>
                  <a:cs typeface="Open Sans" panose="020B0606030504020204" pitchFamily="34" charset="0"/>
                </a:rPr>
                <a:t>propositions axées sur la jeunesse</a:t>
              </a:r>
              <a:r>
                <a:rPr lang="fr-FR" altLang="it-IT" sz="2000" dirty="0">
                  <a:latin typeface="Open Sans" panose="020B0606030504020204" pitchFamily="34" charset="0"/>
                  <a:ea typeface="Open Sans" panose="020B0606030504020204" pitchFamily="34" charset="0"/>
                  <a:cs typeface="Open Sans" panose="020B0606030504020204" pitchFamily="34" charset="0"/>
                </a:rPr>
                <a:t>, veuillez fournir des informations sur </a:t>
              </a:r>
              <a:r>
                <a:rPr lang="fr-FR" altLang="it-IT" sz="2000" b="1" dirty="0">
                  <a:latin typeface="Open Sans" panose="020B0606030504020204" pitchFamily="34" charset="0"/>
                  <a:ea typeface="Open Sans" panose="020B0606030504020204" pitchFamily="34" charset="0"/>
                  <a:cs typeface="Open Sans" panose="020B0606030504020204" pitchFamily="34" charset="0"/>
                </a:rPr>
                <a:t>l’expérience, l’expertise et les compétences spécifiques dans la gestion </a:t>
              </a:r>
              <a:r>
                <a:rPr lang="fr-FR" altLang="it-IT" sz="2000" dirty="0">
                  <a:latin typeface="Open Sans" panose="020B0606030504020204" pitchFamily="34" charset="0"/>
                  <a:ea typeface="Open Sans" panose="020B0606030504020204" pitchFamily="34" charset="0"/>
                  <a:cs typeface="Open Sans" panose="020B0606030504020204" pitchFamily="34" charset="0"/>
                </a:rPr>
                <a:t>et la mise en œuvre de </a:t>
              </a:r>
              <a:r>
                <a:rPr lang="fr-FR" altLang="it-IT" sz="2000" b="1" dirty="0">
                  <a:latin typeface="Open Sans" panose="020B0606030504020204" pitchFamily="34" charset="0"/>
                  <a:ea typeface="Open Sans" panose="020B0606030504020204" pitchFamily="34" charset="0"/>
                  <a:cs typeface="Open Sans" panose="020B0606030504020204" pitchFamily="34" charset="0"/>
                </a:rPr>
                <a:t>projets pour les jeunes.</a:t>
              </a:r>
              <a:endParaRPr lang="en-US" altLang="it-IT" sz="20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Rettangolo 12">
              <a:extLst>
                <a:ext uri="{FF2B5EF4-FFF2-40B4-BE49-F238E27FC236}">
                  <a16:creationId xmlns:a16="http://schemas.microsoft.com/office/drawing/2014/main" id="{8CA62C6F-35D2-1C0C-0C6C-265C00897244}"/>
                </a:ext>
              </a:extLst>
            </p:cNvPr>
            <p:cNvSpPr>
              <a:spLocks noChangeArrowheads="1"/>
            </p:cNvSpPr>
            <p:nvPr/>
          </p:nvSpPr>
          <p:spPr bwMode="auto">
            <a:xfrm>
              <a:off x="419108" y="1680033"/>
              <a:ext cx="2244667" cy="9678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14" name="Freccia a destra 13">
            <a:extLst>
              <a:ext uri="{FF2B5EF4-FFF2-40B4-BE49-F238E27FC236}">
                <a16:creationId xmlns:a16="http://schemas.microsoft.com/office/drawing/2014/main" id="{C9E51632-71B3-4F66-A167-85FCFF95153D}"/>
              </a:ext>
            </a:extLst>
          </p:cNvPr>
          <p:cNvSpPr/>
          <p:nvPr/>
        </p:nvSpPr>
        <p:spPr>
          <a:xfrm>
            <a:off x="7589067" y="3886383"/>
            <a:ext cx="1002593" cy="1033424"/>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grpSp>
        <p:nvGrpSpPr>
          <p:cNvPr id="15" name="Gruppo 13">
            <a:extLst>
              <a:ext uri="{FF2B5EF4-FFF2-40B4-BE49-F238E27FC236}">
                <a16:creationId xmlns:a16="http://schemas.microsoft.com/office/drawing/2014/main" id="{018917B7-8144-7EF9-90DA-25016CFABC82}"/>
              </a:ext>
            </a:extLst>
          </p:cNvPr>
          <p:cNvGrpSpPr>
            <a:grpSpLocks/>
          </p:cNvGrpSpPr>
          <p:nvPr/>
        </p:nvGrpSpPr>
        <p:grpSpPr bwMode="auto">
          <a:xfrm>
            <a:off x="901789" y="4326347"/>
            <a:ext cx="6644491" cy="3225381"/>
            <a:chOff x="465361" y="1341375"/>
            <a:chExt cx="2293725" cy="1619892"/>
          </a:xfrm>
        </p:grpSpPr>
        <p:sp>
          <p:nvSpPr>
            <p:cNvPr id="16" name="CasellaDiTesto 38">
              <a:extLst>
                <a:ext uri="{FF2B5EF4-FFF2-40B4-BE49-F238E27FC236}">
                  <a16:creationId xmlns:a16="http://schemas.microsoft.com/office/drawing/2014/main" id="{80E10A1A-0311-73FF-2D1C-191BB49F63CA}"/>
                </a:ext>
              </a:extLst>
            </p:cNvPr>
            <p:cNvSpPr txBox="1"/>
            <p:nvPr/>
          </p:nvSpPr>
          <p:spPr>
            <a:xfrm>
              <a:off x="465361" y="1832866"/>
              <a:ext cx="2286642" cy="1128401"/>
            </a:xfrm>
            <a:prstGeom prst="rect">
              <a:avLst/>
            </a:prstGeom>
            <a:solidFill>
              <a:srgbClr val="00B0F0"/>
            </a:solidFill>
          </p:spPr>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fr-FR"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Les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organisations partenaires </a:t>
              </a:r>
              <a:r>
                <a:rPr lang="fr-FR"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disposent-elles de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l’expérience, de l’expertise </a:t>
              </a:r>
              <a:r>
                <a:rPr lang="fr-FR"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et des compétences dans le(s) domaine(s) thématique(s) concerné(s) ainsi que de la capacité nécessaire pour mettre en œuvre le projet (ressources financières, humaines et capacité d’assurer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l’implication des parties prenantes choisies</a:t>
              </a:r>
              <a:r>
                <a:rPr lang="fr-FR"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endParaRPr lang="en-US"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ttangolo 12">
              <a:extLst>
                <a:ext uri="{FF2B5EF4-FFF2-40B4-BE49-F238E27FC236}">
                  <a16:creationId xmlns:a16="http://schemas.microsoft.com/office/drawing/2014/main" id="{9C790B6E-AF92-5F4B-9F3B-81B6923ADBE9}"/>
                </a:ext>
              </a:extLst>
            </p:cNvPr>
            <p:cNvSpPr>
              <a:spLocks noChangeArrowheads="1"/>
            </p:cNvSpPr>
            <p:nvPr/>
          </p:nvSpPr>
          <p:spPr bwMode="auto">
            <a:xfrm>
              <a:off x="465361" y="1341375"/>
              <a:ext cx="2293725" cy="510099"/>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anchor="ct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3.2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Expérience et capacité des partenaires du projet
(sections 3.3.4 et 3.3.5 Formulaire électronique</a:t>
              </a:r>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t>
              </a:r>
              <a:endPar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6562585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sz="3200" dirty="0"/>
              <a:t>3 – </a:t>
            </a:r>
            <a:r>
              <a:rPr lang="fr-FR" sz="3200" cap="none" dirty="0"/>
              <a:t>Partenariat et capacité opérationnelle (2/2)</a:t>
            </a:r>
            <a:endParaRPr lang="en-FR" sz="3200" dirty="0"/>
          </a:p>
        </p:txBody>
      </p:sp>
      <p:grpSp>
        <p:nvGrpSpPr>
          <p:cNvPr id="11" name="Gruppo 15">
            <a:extLst>
              <a:ext uri="{FF2B5EF4-FFF2-40B4-BE49-F238E27FC236}">
                <a16:creationId xmlns:a16="http://schemas.microsoft.com/office/drawing/2014/main" id="{408B9559-1643-D8BC-9A41-4F95597CBF3C}"/>
              </a:ext>
            </a:extLst>
          </p:cNvPr>
          <p:cNvGrpSpPr>
            <a:grpSpLocks/>
          </p:cNvGrpSpPr>
          <p:nvPr/>
        </p:nvGrpSpPr>
        <p:grpSpPr bwMode="auto">
          <a:xfrm>
            <a:off x="617947" y="2633073"/>
            <a:ext cx="5537851" cy="2596478"/>
            <a:chOff x="2928926" y="856893"/>
            <a:chExt cx="2286017" cy="440846"/>
          </a:xfrm>
        </p:grpSpPr>
        <p:sp>
          <p:nvSpPr>
            <p:cNvPr id="12" name="Rettangolo 41">
              <a:extLst>
                <a:ext uri="{FF2B5EF4-FFF2-40B4-BE49-F238E27FC236}">
                  <a16:creationId xmlns:a16="http://schemas.microsoft.com/office/drawing/2014/main" id="{40C9B90E-E159-9CC6-953D-F8C50DD72F5F}"/>
                </a:ext>
              </a:extLst>
            </p:cNvPr>
            <p:cNvSpPr>
              <a:spLocks noChangeArrowheads="1"/>
            </p:cNvSpPr>
            <p:nvPr/>
          </p:nvSpPr>
          <p:spPr bwMode="auto">
            <a:xfrm>
              <a:off x="2928926" y="968525"/>
              <a:ext cx="2286017" cy="329214"/>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algn="just" eaLnBrk="1" hangingPunct="1"/>
              <a:r>
                <a:rPr lang="fr-FR" sz="2000" b="1" dirty="0">
                  <a:solidFill>
                    <a:schemeClr val="bg1"/>
                  </a:solidFill>
                  <a:latin typeface="Open Sans" panose="020B0606030504020204" pitchFamily="34" charset="0"/>
                  <a:ea typeface="Times New Roman" panose="02020603050405020304" pitchFamily="18" charset="0"/>
                </a:rPr>
                <a:t>Les rôles et les tâches </a:t>
              </a:r>
              <a:r>
                <a:rPr lang="fr-FR" sz="2000" dirty="0">
                  <a:solidFill>
                    <a:schemeClr val="bg1"/>
                  </a:solidFill>
                  <a:latin typeface="Open Sans" panose="020B0606030504020204" pitchFamily="34" charset="0"/>
                  <a:ea typeface="Times New Roman" panose="02020603050405020304" pitchFamily="18" charset="0"/>
                </a:rPr>
                <a:t>du chef de file et des partenaires sont-ils clairement définis et répartis de manière appropriée ? Dans quelle mesure chaque organisation partenaire contribue-t-elle activement à la mise en œuvre du projet ?</a:t>
              </a:r>
              <a:endParaRPr lang="en-US" altLang="it-IT" sz="2000" b="1" dirty="0">
                <a:solidFill>
                  <a:schemeClr val="bg1"/>
                </a:solidFill>
                <a:latin typeface="Calibri" panose="020F0502020204030204" pitchFamily="34" charset="0"/>
                <a:cs typeface="Arial" panose="020B0604020202020204" pitchFamily="34" charset="0"/>
              </a:endParaRPr>
            </a:p>
          </p:txBody>
        </p:sp>
        <p:sp>
          <p:nvSpPr>
            <p:cNvPr id="13" name="Rettangolo 14">
              <a:extLst>
                <a:ext uri="{FF2B5EF4-FFF2-40B4-BE49-F238E27FC236}">
                  <a16:creationId xmlns:a16="http://schemas.microsoft.com/office/drawing/2014/main" id="{8CF2338E-0BC3-62D5-ED56-E0F56462B13E}"/>
                </a:ext>
              </a:extLst>
            </p:cNvPr>
            <p:cNvSpPr>
              <a:spLocks noChangeArrowheads="1"/>
            </p:cNvSpPr>
            <p:nvPr/>
          </p:nvSpPr>
          <p:spPr bwMode="auto">
            <a:xfrm>
              <a:off x="2928926" y="856893"/>
              <a:ext cx="2286017" cy="120189"/>
            </a:xfrm>
            <a:prstGeom prst="rect">
              <a:avLst/>
            </a:prstGeom>
            <a:ln>
              <a:headEnd/>
              <a:tailEnd/>
            </a:ln>
          </p:spPr>
          <p:style>
            <a:lnRef idx="2">
              <a:schemeClr val="accent4">
                <a:shade val="15000"/>
              </a:schemeClr>
            </a:lnRef>
            <a:fillRef idx="1">
              <a:schemeClr val="accent4"/>
            </a:fillRef>
            <a:effectRef idx="0">
              <a:schemeClr val="accent4"/>
            </a:effectRef>
            <a:fontRef idx="minor">
              <a:schemeClr val="lt1"/>
            </a:fontRef>
          </p:style>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3.3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Rôles et tâches
(section 3.3.6 Formulaire électronique)</a:t>
              </a:r>
              <a:endPar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 name="Gruppo 3">
            <a:extLst>
              <a:ext uri="{FF2B5EF4-FFF2-40B4-BE49-F238E27FC236}">
                <a16:creationId xmlns:a16="http://schemas.microsoft.com/office/drawing/2014/main" id="{9211E14F-F843-CBB1-58C6-D6F3506DFB90}"/>
              </a:ext>
            </a:extLst>
          </p:cNvPr>
          <p:cNvGrpSpPr>
            <a:grpSpLocks/>
          </p:cNvGrpSpPr>
          <p:nvPr/>
        </p:nvGrpSpPr>
        <p:grpSpPr bwMode="auto">
          <a:xfrm>
            <a:off x="7558938" y="1638307"/>
            <a:ext cx="7368437" cy="4493607"/>
            <a:chOff x="461820" y="1586559"/>
            <a:chExt cx="2244667" cy="2834008"/>
          </a:xfrm>
        </p:grpSpPr>
        <p:sp>
          <p:nvSpPr>
            <p:cNvPr id="6" name="CasellaDiTesto 38">
              <a:extLst>
                <a:ext uri="{FF2B5EF4-FFF2-40B4-BE49-F238E27FC236}">
                  <a16:creationId xmlns:a16="http://schemas.microsoft.com/office/drawing/2014/main" id="{BE30F447-C4F4-E0E9-F272-A8B4A5B52D60}"/>
                </a:ext>
              </a:extLst>
            </p:cNvPr>
            <p:cNvSpPr txBox="1"/>
            <p:nvPr/>
          </p:nvSpPr>
          <p:spPr>
            <a:xfrm>
              <a:off x="461820" y="1838942"/>
              <a:ext cx="2244667" cy="258162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fr-FR" sz="2000" dirty="0">
                  <a:latin typeface="Open Sans" panose="020B0606030504020204" pitchFamily="34" charset="0"/>
                  <a:ea typeface="Open Sans" panose="020B0606030504020204" pitchFamily="34" charset="0"/>
                  <a:cs typeface="Open Sans" panose="020B0606030504020204" pitchFamily="34" charset="0"/>
                </a:rPr>
                <a:t>Intégrer les idées, les attentes et les contributions de tous les partenaires afin d’assurer une compréhension et un engagement communs à l’égard des objectifs du projet.</a:t>
              </a:r>
            </a:p>
            <a:p>
              <a:pPr algn="just" eaLnBrk="1" hangingPunct="1">
                <a:defRPr/>
              </a:pPr>
              <a:r>
                <a:rPr lang="fr-FR" sz="2000" dirty="0">
                  <a:latin typeface="Open Sans" panose="020B0606030504020204" pitchFamily="34" charset="0"/>
                  <a:ea typeface="Open Sans" panose="020B0606030504020204" pitchFamily="34" charset="0"/>
                  <a:cs typeface="Open Sans" panose="020B0606030504020204" pitchFamily="34" charset="0"/>
                </a:rPr>
                <a:t>
</a:t>
              </a:r>
              <a:r>
                <a:rPr lang="fr-FR" sz="2000" b="1" dirty="0">
                  <a:latin typeface="Open Sans" panose="020B0606030504020204" pitchFamily="34" charset="0"/>
                  <a:ea typeface="Open Sans" panose="020B0606030504020204" pitchFamily="34" charset="0"/>
                  <a:cs typeface="Open Sans" panose="020B0606030504020204" pitchFamily="34" charset="0"/>
                </a:rPr>
                <a:t>Répartition équilibrée des tâches</a:t>
              </a:r>
              <a:r>
                <a:rPr lang="fr-FR" sz="2000" dirty="0">
                  <a:latin typeface="Open Sans" panose="020B0606030504020204" pitchFamily="34" charset="0"/>
                  <a:ea typeface="Open Sans" panose="020B0606030504020204" pitchFamily="34" charset="0"/>
                  <a:cs typeface="Open Sans" panose="020B0606030504020204" pitchFamily="34" charset="0"/>
                </a:rPr>
                <a:t> entre les partenaires, chacun jouant un rôle crucial dans les activités du projet, la gestion, la production de rapports et le suivi.
Vous devez démontrer la manière dont chaque organisation partenaire contribue activement à la mise en œuvre du projet.</a:t>
              </a:r>
            </a:p>
            <a:p>
              <a:pPr algn="just" eaLnBrk="1" hangingPunct="1">
                <a:defRPr/>
              </a:pPr>
              <a:r>
                <a:rPr lang="fr-FR" sz="2000" dirty="0">
                  <a:latin typeface="Open Sans" panose="020B0606030504020204" pitchFamily="34" charset="0"/>
                  <a:ea typeface="Open Sans" panose="020B0606030504020204" pitchFamily="34" charset="0"/>
                  <a:cs typeface="Open Sans" panose="020B0606030504020204" pitchFamily="34" charset="0"/>
                </a:rPr>
                <a:t>
Démontrez que </a:t>
              </a:r>
              <a:r>
                <a:rPr lang="fr-FR" sz="2000" b="1" dirty="0">
                  <a:latin typeface="Open Sans" panose="020B0606030504020204" pitchFamily="34" charset="0"/>
                  <a:ea typeface="Open Sans" panose="020B0606030504020204" pitchFamily="34" charset="0"/>
                  <a:cs typeface="Open Sans" panose="020B0606030504020204" pitchFamily="34" charset="0"/>
                </a:rPr>
                <a:t>chaque </a:t>
              </a:r>
              <a:r>
                <a:rPr lang="fr-FR" sz="2000" dirty="0">
                  <a:latin typeface="Open Sans" panose="020B0606030504020204" pitchFamily="34" charset="0"/>
                  <a:ea typeface="Open Sans" panose="020B0606030504020204" pitchFamily="34" charset="0"/>
                  <a:cs typeface="Open Sans" panose="020B0606030504020204" pitchFamily="34" charset="0"/>
                </a:rPr>
                <a:t>partenaire a </a:t>
              </a:r>
              <a:r>
                <a:rPr lang="fr-FR" sz="2000" b="1" dirty="0">
                  <a:latin typeface="Open Sans" panose="020B0606030504020204" pitchFamily="34" charset="0"/>
                  <a:ea typeface="Open Sans" panose="020B0606030504020204" pitchFamily="34" charset="0"/>
                  <a:cs typeface="Open Sans" panose="020B0606030504020204" pitchFamily="34" charset="0"/>
                </a:rPr>
                <a:t>une réelle valeur ajoutée, différenciée des autres !</a:t>
              </a:r>
              <a:endParaRPr lang="en-US" altLang="it-IT" sz="20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Rettangolo 12">
              <a:extLst>
                <a:ext uri="{FF2B5EF4-FFF2-40B4-BE49-F238E27FC236}">
                  <a16:creationId xmlns:a16="http://schemas.microsoft.com/office/drawing/2014/main" id="{0CA30072-D34B-A5EA-00E1-B38665D8C5AA}"/>
                </a:ext>
              </a:extLst>
            </p:cNvPr>
            <p:cNvSpPr>
              <a:spLocks noChangeArrowheads="1"/>
            </p:cNvSpPr>
            <p:nvPr/>
          </p:nvSpPr>
          <p:spPr bwMode="auto">
            <a:xfrm>
              <a:off x="461820" y="1586559"/>
              <a:ext cx="2244667" cy="25234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14" name="Freccia a destra 13">
            <a:extLst>
              <a:ext uri="{FF2B5EF4-FFF2-40B4-BE49-F238E27FC236}">
                <a16:creationId xmlns:a16="http://schemas.microsoft.com/office/drawing/2014/main" id="{B27E1F01-0C23-1DEB-98E5-E2B62AB8BDBC}"/>
              </a:ext>
            </a:extLst>
          </p:cNvPr>
          <p:cNvSpPr/>
          <p:nvPr/>
        </p:nvSpPr>
        <p:spPr>
          <a:xfrm>
            <a:off x="6449154" y="3700269"/>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34126581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fr-FR" cap="none" dirty="0"/>
              <a:t>Accent mis sur la capacité financière (1/2)</a:t>
            </a:r>
            <a:endParaRPr lang="en-FR" cap="none" dirty="0"/>
          </a:p>
        </p:txBody>
      </p:sp>
      <p:sp>
        <p:nvSpPr>
          <p:cNvPr id="3" name="Text Placeholder 4">
            <a:extLst>
              <a:ext uri="{FF2B5EF4-FFF2-40B4-BE49-F238E27FC236}">
                <a16:creationId xmlns:a16="http://schemas.microsoft.com/office/drawing/2014/main" id="{CE7864CE-E184-B71F-4B67-E756364A0D03}"/>
              </a:ext>
            </a:extLst>
          </p:cNvPr>
          <p:cNvSpPr txBox="1">
            <a:spLocks/>
          </p:cNvSpPr>
          <p:nvPr/>
        </p:nvSpPr>
        <p:spPr>
          <a:xfrm>
            <a:off x="743206" y="888426"/>
            <a:ext cx="13631463" cy="990600"/>
          </a:xfrm>
          <a:prstGeom prst="rect">
            <a:avLst/>
          </a:prstGeom>
        </p:spPr>
        <p:txBody>
          <a:bodyPr/>
          <a:lstStyle>
            <a:lvl1pPr marL="0" indent="0" algn="l" defTabSz="1133947" rtl="0" eaLnBrk="1" latinLnBrk="0" hangingPunct="1">
              <a:lnSpc>
                <a:spcPct val="90000"/>
              </a:lnSpc>
              <a:spcBef>
                <a:spcPts val="1240"/>
              </a:spcBef>
              <a:buFont typeface="Arial" panose="020B0604020202020204" pitchFamily="34" charset="0"/>
              <a:buNone/>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850461" indent="-283487" algn="l" defTabSz="1133947" rtl="0" eaLnBrk="1" latinLnBrk="0" hangingPunct="1">
              <a:lnSpc>
                <a:spcPct val="90000"/>
              </a:lnSpc>
              <a:spcBef>
                <a:spcPts val="62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417434" indent="-283487" algn="l" defTabSz="1133947" rtl="0" eaLnBrk="1" latinLnBrk="0" hangingPunct="1">
              <a:lnSpc>
                <a:spcPct val="90000"/>
              </a:lnSpc>
              <a:spcBef>
                <a:spcPts val="62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984408" indent="-283487" algn="l" defTabSz="1133947" rtl="0" eaLnBrk="1" latinLnBrk="0" hangingPunct="1">
              <a:lnSpc>
                <a:spcPct val="90000"/>
              </a:lnSpc>
              <a:spcBef>
                <a:spcPts val="620"/>
              </a:spcBef>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551382" indent="-283487" algn="l" defTabSz="1133947" rtl="0" eaLnBrk="1" latinLnBrk="0" hangingPunct="1">
              <a:lnSpc>
                <a:spcPct val="90000"/>
              </a:lnSpc>
              <a:spcBef>
                <a:spcPts val="620"/>
              </a:spcBef>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9pPr>
          </a:lstStyle>
          <a:p>
            <a:r>
              <a:rPr lang="es-ES_tradnl" sz="2600" b="1" dirty="0" err="1">
                <a:solidFill>
                  <a:srgbClr val="FF0000"/>
                </a:solidFill>
              </a:rPr>
              <a:t>Entreprises</a:t>
            </a:r>
            <a:endParaRPr lang="en-FR" sz="2600" b="1" dirty="0">
              <a:solidFill>
                <a:srgbClr val="FF0000"/>
              </a:solidFill>
              <a:highlight>
                <a:srgbClr val="FFFF00"/>
              </a:highlight>
            </a:endParaRPr>
          </a:p>
        </p:txBody>
      </p:sp>
      <p:sp>
        <p:nvSpPr>
          <p:cNvPr id="4" name="Segnaposto contenuto 2">
            <a:extLst>
              <a:ext uri="{FF2B5EF4-FFF2-40B4-BE49-F238E27FC236}">
                <a16:creationId xmlns:a16="http://schemas.microsoft.com/office/drawing/2014/main" id="{0CED13D4-6108-F9E6-4BAA-0004D61890C2}"/>
              </a:ext>
            </a:extLst>
          </p:cNvPr>
          <p:cNvSpPr txBox="1">
            <a:spLocks/>
          </p:cNvSpPr>
          <p:nvPr/>
        </p:nvSpPr>
        <p:spPr bwMode="auto">
          <a:xfrm>
            <a:off x="637111" y="1481932"/>
            <a:ext cx="14109488" cy="646112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defTabSz="1133947" rtl="0" eaLnBrk="1" latinLnBrk="0" hangingPunct="1">
              <a:lnSpc>
                <a:spcPct val="90000"/>
              </a:lnSpc>
              <a:spcBef>
                <a:spcPts val="1240"/>
              </a:spcBef>
              <a:buFont typeface="Arial" panose="020B0604020202020204" pitchFamily="34" charset="0"/>
              <a:buNone/>
              <a:defRPr sz="3472" kern="1200">
                <a:solidFill>
                  <a:schemeClr val="tx1"/>
                </a:solidFill>
                <a:latin typeface="+mn-lt"/>
                <a:ea typeface="+mn-ea"/>
                <a:cs typeface="+mn-cs"/>
              </a:defRPr>
            </a:lvl1pPr>
            <a:lvl2pPr marL="850461" indent="-283487" algn="l" defTabSz="1133947" rtl="0" eaLnBrk="1" latinLnBrk="0" hangingPunct="1">
              <a:lnSpc>
                <a:spcPct val="90000"/>
              </a:lnSpc>
              <a:spcBef>
                <a:spcPts val="620"/>
              </a:spcBef>
              <a:buFont typeface="Arial" panose="020B0604020202020204" pitchFamily="34" charset="0"/>
              <a:buChar char="•"/>
              <a:defRPr sz="2976" kern="1200">
                <a:solidFill>
                  <a:schemeClr val="tx1"/>
                </a:solidFill>
                <a:latin typeface="+mn-lt"/>
                <a:ea typeface="+mn-ea"/>
                <a:cs typeface="+mn-cs"/>
              </a:defRPr>
            </a:lvl2pPr>
            <a:lvl3pPr marL="1417434" indent="-283487" algn="l" defTabSz="1133947" rtl="0" eaLnBrk="1" latinLnBrk="0" hangingPunct="1">
              <a:lnSpc>
                <a:spcPct val="90000"/>
              </a:lnSpc>
              <a:spcBef>
                <a:spcPts val="620"/>
              </a:spcBef>
              <a:buFont typeface="Arial" panose="020B0604020202020204" pitchFamily="34" charset="0"/>
              <a:buChar char="•"/>
              <a:defRPr sz="2480" kern="1200">
                <a:solidFill>
                  <a:schemeClr val="tx1"/>
                </a:solidFill>
                <a:latin typeface="+mn-lt"/>
                <a:ea typeface="+mn-ea"/>
                <a:cs typeface="+mn-cs"/>
              </a:defRPr>
            </a:lvl3pPr>
            <a:lvl4pPr marL="1984408"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4pPr>
            <a:lvl5pPr marL="2551382"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9pPr>
          </a:lstStyle>
          <a:p>
            <a:pPr algn="just"/>
            <a:r>
              <a:rPr lang="fr-FR" altLang="it-IT" sz="2400" dirty="0">
                <a:latin typeface="Open Sans" panose="020B0606030504020204" pitchFamily="34" charset="0"/>
                <a:ea typeface="Open Sans" panose="020B0606030504020204" pitchFamily="34" charset="0"/>
                <a:cs typeface="Open Sans" panose="020B0606030504020204" pitchFamily="34" charset="0"/>
              </a:rPr>
              <a:t>Critères clés : 
-</a:t>
            </a:r>
            <a:r>
              <a:rPr lang="fr-FR" altLang="it-IT" sz="2400" b="1" dirty="0">
                <a:latin typeface="Open Sans" panose="020B0606030504020204" pitchFamily="34" charset="0"/>
                <a:ea typeface="Open Sans" panose="020B0606030504020204" pitchFamily="34" charset="0"/>
                <a:cs typeface="Open Sans" panose="020B0606030504020204" pitchFamily="34" charset="0"/>
              </a:rPr>
              <a:t>Dépendance</a:t>
            </a:r>
            <a:r>
              <a:rPr lang="fr-FR" altLang="it-IT" sz="2400" dirty="0">
                <a:latin typeface="Open Sans" panose="020B0606030504020204" pitchFamily="34" charset="0"/>
                <a:ea typeface="Open Sans" panose="020B0606030504020204" pitchFamily="34" charset="0"/>
                <a:cs typeface="Open Sans" panose="020B0606030504020204" pitchFamily="34" charset="0"/>
              </a:rPr>
              <a:t> aux subventions (l’entité est financièrement autonome)
- </a:t>
            </a:r>
            <a:r>
              <a:rPr lang="fr-FR" altLang="it-IT" sz="2400" b="1" dirty="0">
                <a:latin typeface="Open Sans" panose="020B0606030504020204" pitchFamily="34" charset="0"/>
                <a:ea typeface="Open Sans" panose="020B0606030504020204" pitchFamily="34" charset="0"/>
                <a:cs typeface="Open Sans" panose="020B0606030504020204" pitchFamily="34" charset="0"/>
              </a:rPr>
              <a:t>Liquidité</a:t>
            </a:r>
            <a:r>
              <a:rPr lang="fr-FR" altLang="it-IT" sz="2400" dirty="0">
                <a:latin typeface="Open Sans" panose="020B0606030504020204" pitchFamily="34" charset="0"/>
                <a:ea typeface="Open Sans" panose="020B0606030504020204" pitchFamily="34" charset="0"/>
                <a:cs typeface="Open Sans" panose="020B0606030504020204" pitchFamily="34" charset="0"/>
              </a:rPr>
              <a:t> (elle dispose de liquidités suffisantes - est en mesure de couvrir ses engagements à court terme)
- </a:t>
            </a:r>
            <a:r>
              <a:rPr lang="fr-FR" altLang="it-IT" sz="2400" b="1" dirty="0">
                <a:latin typeface="Open Sans" panose="020B0606030504020204" pitchFamily="34" charset="0"/>
                <a:ea typeface="Open Sans" panose="020B0606030504020204" pitchFamily="34" charset="0"/>
                <a:cs typeface="Open Sans" panose="020B0606030504020204" pitchFamily="34" charset="0"/>
              </a:rPr>
              <a:t>Dette</a:t>
            </a:r>
            <a:r>
              <a:rPr lang="fr-FR" altLang="it-IT" sz="2400" dirty="0">
                <a:latin typeface="Open Sans" panose="020B0606030504020204" pitchFamily="34" charset="0"/>
                <a:ea typeface="Open Sans" panose="020B0606030504020204" pitchFamily="34" charset="0"/>
                <a:cs typeface="Open Sans" panose="020B0606030504020204" pitchFamily="34" charset="0"/>
              </a:rPr>
              <a:t> (l’entité est solvable, c’est-à-dire capable de couvrir ses engagements à moyen et long terme).
- </a:t>
            </a:r>
            <a:r>
              <a:rPr lang="fr-FR" altLang="it-IT" sz="2400" b="1" dirty="0">
                <a:latin typeface="Open Sans" panose="020B0606030504020204" pitchFamily="34" charset="0"/>
                <a:ea typeface="Open Sans" panose="020B0606030504020204" pitchFamily="34" charset="0"/>
                <a:cs typeface="Open Sans" panose="020B0606030504020204" pitchFamily="34" charset="0"/>
              </a:rPr>
              <a:t>Taux de résultat d’exploitation </a:t>
            </a:r>
            <a:r>
              <a:rPr lang="fr-FR" altLang="it-IT" sz="2400" dirty="0">
                <a:latin typeface="Open Sans" panose="020B0606030504020204" pitchFamily="34" charset="0"/>
                <a:ea typeface="Open Sans" panose="020B0606030504020204" pitchFamily="34" charset="0"/>
                <a:cs typeface="Open Sans" panose="020B0606030504020204" pitchFamily="34" charset="0"/>
              </a:rPr>
              <a:t>: le résultat d’exploitation est positif</a:t>
            </a:r>
          </a:p>
          <a:p>
            <a:pPr algn="just"/>
            <a:r>
              <a:rPr lang="fr-FR" altLang="it-IT" sz="2400" dirty="0">
                <a:latin typeface="Open Sans" panose="020B0606030504020204" pitchFamily="34" charset="0"/>
                <a:ea typeface="Open Sans" panose="020B0606030504020204" pitchFamily="34" charset="0"/>
                <a:cs typeface="Open Sans" panose="020B0606030504020204" pitchFamily="34" charset="0"/>
              </a:rPr>
              <a:t>
Sociétés privées agissant en tant que :  
- </a:t>
            </a:r>
            <a:r>
              <a:rPr lang="fr-FR" altLang="it-IT" sz="2400" b="1" dirty="0">
                <a:latin typeface="Open Sans" panose="020B0606030504020204" pitchFamily="34" charset="0"/>
                <a:ea typeface="Open Sans" panose="020B0606030504020204" pitchFamily="34" charset="0"/>
                <a:cs typeface="Open Sans" panose="020B0606030504020204" pitchFamily="34" charset="0"/>
              </a:rPr>
              <a:t>Demandeur</a:t>
            </a:r>
            <a:r>
              <a:rPr lang="fr-FR" altLang="it-IT" sz="2400" dirty="0">
                <a:latin typeface="Open Sans" panose="020B0606030504020204" pitchFamily="34" charset="0"/>
                <a:ea typeface="Open Sans" panose="020B0606030504020204" pitchFamily="34" charset="0"/>
                <a:cs typeface="Open Sans" panose="020B0606030504020204" pitchFamily="34" charset="0"/>
              </a:rPr>
              <a:t>: il doit </a:t>
            </a:r>
            <a:r>
              <a:rPr lang="fr-FR" altLang="it-IT" sz="2400" b="1" dirty="0">
                <a:latin typeface="Open Sans" panose="020B0606030504020204" pitchFamily="34" charset="0"/>
                <a:ea typeface="Open Sans" panose="020B0606030504020204" pitchFamily="34" charset="0"/>
                <a:cs typeface="Open Sans" panose="020B0606030504020204" pitchFamily="34" charset="0"/>
              </a:rPr>
              <a:t>répondre à 3 des 4 critères </a:t>
            </a:r>
            <a:r>
              <a:rPr lang="fr-FR" altLang="it-IT" sz="2400" dirty="0">
                <a:latin typeface="Open Sans" panose="020B0606030504020204" pitchFamily="34" charset="0"/>
                <a:ea typeface="Open Sans" panose="020B0606030504020204" pitchFamily="34" charset="0"/>
                <a:cs typeface="Open Sans" panose="020B0606030504020204" pitchFamily="34" charset="0"/>
              </a:rPr>
              <a:t>ci-dessus afin d’être financé (la proposition sera rejetée sur cette seule base)
- </a:t>
            </a:r>
            <a:r>
              <a:rPr lang="fr-FR" altLang="it-IT" sz="2400" b="1" dirty="0">
                <a:latin typeface="Open Sans" panose="020B0606030504020204" pitchFamily="34" charset="0"/>
                <a:ea typeface="Open Sans" panose="020B0606030504020204" pitchFamily="34" charset="0"/>
                <a:cs typeface="Open Sans" panose="020B0606030504020204" pitchFamily="34" charset="0"/>
              </a:rPr>
              <a:t>Partenaires </a:t>
            </a:r>
            <a:r>
              <a:rPr lang="fr-FR" altLang="it-IT" sz="2400" dirty="0">
                <a:latin typeface="Open Sans" panose="020B0606030504020204" pitchFamily="34" charset="0"/>
                <a:ea typeface="Open Sans" panose="020B0606030504020204" pitchFamily="34" charset="0"/>
                <a:cs typeface="Open Sans" panose="020B0606030504020204" pitchFamily="34" charset="0"/>
              </a:rPr>
              <a:t>: s´ils ne répondent pas à 3 des 4 critères, ils seront considérés des entités à risque.</a:t>
            </a:r>
            <a:endParaRPr lang="en-US" altLang="it-IT"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CuadroTexto 7">
            <a:extLst>
              <a:ext uri="{FF2B5EF4-FFF2-40B4-BE49-F238E27FC236}">
                <a16:creationId xmlns:a16="http://schemas.microsoft.com/office/drawing/2014/main" id="{5B51112F-0CD1-4BD2-9A4A-C2771CC63F20}"/>
              </a:ext>
            </a:extLst>
          </p:cNvPr>
          <p:cNvSpPr txBox="1"/>
          <p:nvPr/>
        </p:nvSpPr>
        <p:spPr>
          <a:xfrm>
            <a:off x="4693905" y="6959207"/>
            <a:ext cx="7561384" cy="830997"/>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ctr">
              <a:buFontTx/>
              <a:buNone/>
            </a:pPr>
            <a:r>
              <a:rPr lang="fr-FR" altLang="it-IT"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Plus de détails dans la Note sur la capacité financière</a:t>
            </a:r>
            <a:endParaRPr lang="en-GB" altLang="it-IT" sz="2400" b="1"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889939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fr-FR" cap="none" dirty="0"/>
              <a:t>Accent mis sur la capacité financière (2/2)</a:t>
            </a:r>
            <a:endParaRPr lang="en-FR" cap="none" dirty="0"/>
          </a:p>
        </p:txBody>
      </p:sp>
      <p:sp>
        <p:nvSpPr>
          <p:cNvPr id="3" name="Text Placeholder 4">
            <a:extLst>
              <a:ext uri="{FF2B5EF4-FFF2-40B4-BE49-F238E27FC236}">
                <a16:creationId xmlns:a16="http://schemas.microsoft.com/office/drawing/2014/main" id="{CE7864CE-E184-B71F-4B67-E756364A0D03}"/>
              </a:ext>
            </a:extLst>
          </p:cNvPr>
          <p:cNvSpPr txBox="1">
            <a:spLocks/>
          </p:cNvSpPr>
          <p:nvPr/>
        </p:nvSpPr>
        <p:spPr>
          <a:xfrm>
            <a:off x="743206" y="888426"/>
            <a:ext cx="13631463" cy="990600"/>
          </a:xfrm>
          <a:prstGeom prst="rect">
            <a:avLst/>
          </a:prstGeom>
        </p:spPr>
        <p:txBody>
          <a:bodyPr/>
          <a:lstStyle>
            <a:lvl1pPr marL="0" indent="0" algn="l" defTabSz="1133947" rtl="0" eaLnBrk="1" latinLnBrk="0" hangingPunct="1">
              <a:lnSpc>
                <a:spcPct val="90000"/>
              </a:lnSpc>
              <a:spcBef>
                <a:spcPts val="1240"/>
              </a:spcBef>
              <a:buFont typeface="Arial" panose="020B0604020202020204" pitchFamily="34" charset="0"/>
              <a:buNone/>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850461" indent="-283487" algn="l" defTabSz="1133947" rtl="0" eaLnBrk="1" latinLnBrk="0" hangingPunct="1">
              <a:lnSpc>
                <a:spcPct val="90000"/>
              </a:lnSpc>
              <a:spcBef>
                <a:spcPts val="62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417434" indent="-283487" algn="l" defTabSz="1133947" rtl="0" eaLnBrk="1" latinLnBrk="0" hangingPunct="1">
              <a:lnSpc>
                <a:spcPct val="90000"/>
              </a:lnSpc>
              <a:spcBef>
                <a:spcPts val="62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984408" indent="-283487" algn="l" defTabSz="1133947" rtl="0" eaLnBrk="1" latinLnBrk="0" hangingPunct="1">
              <a:lnSpc>
                <a:spcPct val="90000"/>
              </a:lnSpc>
              <a:spcBef>
                <a:spcPts val="620"/>
              </a:spcBef>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551382" indent="-283487" algn="l" defTabSz="1133947" rtl="0" eaLnBrk="1" latinLnBrk="0" hangingPunct="1">
              <a:lnSpc>
                <a:spcPct val="90000"/>
              </a:lnSpc>
              <a:spcBef>
                <a:spcPts val="620"/>
              </a:spcBef>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9pPr>
          </a:lstStyle>
          <a:p>
            <a:r>
              <a:rPr lang="fr-FR" sz="2600" b="1" dirty="0">
                <a:solidFill>
                  <a:srgbClr val="FF0000"/>
                </a:solidFill>
              </a:rPr>
              <a:t>ONG et organisations à but non lucratif</a:t>
            </a:r>
            <a:endParaRPr lang="en-FR" sz="2600" b="1" dirty="0">
              <a:solidFill>
                <a:srgbClr val="FF0000"/>
              </a:solidFill>
              <a:highlight>
                <a:srgbClr val="FFFF00"/>
              </a:highlight>
            </a:endParaRPr>
          </a:p>
        </p:txBody>
      </p:sp>
      <p:sp>
        <p:nvSpPr>
          <p:cNvPr id="4" name="Segnaposto contenuto 2">
            <a:extLst>
              <a:ext uri="{FF2B5EF4-FFF2-40B4-BE49-F238E27FC236}">
                <a16:creationId xmlns:a16="http://schemas.microsoft.com/office/drawing/2014/main" id="{0CED13D4-6108-F9E6-4BAA-0004D61890C2}"/>
              </a:ext>
            </a:extLst>
          </p:cNvPr>
          <p:cNvSpPr txBox="1">
            <a:spLocks/>
          </p:cNvSpPr>
          <p:nvPr/>
        </p:nvSpPr>
        <p:spPr bwMode="auto">
          <a:xfrm>
            <a:off x="743206" y="1481932"/>
            <a:ext cx="13778338" cy="6248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defTabSz="1133947" rtl="0" eaLnBrk="1" latinLnBrk="0" hangingPunct="1">
              <a:lnSpc>
                <a:spcPct val="90000"/>
              </a:lnSpc>
              <a:spcBef>
                <a:spcPts val="1240"/>
              </a:spcBef>
              <a:buFont typeface="Arial" panose="020B0604020202020204" pitchFamily="34" charset="0"/>
              <a:buNone/>
              <a:defRPr sz="3472" kern="1200">
                <a:solidFill>
                  <a:schemeClr val="tx1"/>
                </a:solidFill>
                <a:latin typeface="+mn-lt"/>
                <a:ea typeface="+mn-ea"/>
                <a:cs typeface="+mn-cs"/>
              </a:defRPr>
            </a:lvl1pPr>
            <a:lvl2pPr marL="850461" indent="-283487" algn="l" defTabSz="1133947" rtl="0" eaLnBrk="1" latinLnBrk="0" hangingPunct="1">
              <a:lnSpc>
                <a:spcPct val="90000"/>
              </a:lnSpc>
              <a:spcBef>
                <a:spcPts val="620"/>
              </a:spcBef>
              <a:buFont typeface="Arial" panose="020B0604020202020204" pitchFamily="34" charset="0"/>
              <a:buChar char="•"/>
              <a:defRPr sz="2976" kern="1200">
                <a:solidFill>
                  <a:schemeClr val="tx1"/>
                </a:solidFill>
                <a:latin typeface="+mn-lt"/>
                <a:ea typeface="+mn-ea"/>
                <a:cs typeface="+mn-cs"/>
              </a:defRPr>
            </a:lvl2pPr>
            <a:lvl3pPr marL="1417434" indent="-283487" algn="l" defTabSz="1133947" rtl="0" eaLnBrk="1" latinLnBrk="0" hangingPunct="1">
              <a:lnSpc>
                <a:spcPct val="90000"/>
              </a:lnSpc>
              <a:spcBef>
                <a:spcPts val="620"/>
              </a:spcBef>
              <a:buFont typeface="Arial" panose="020B0604020202020204" pitchFamily="34" charset="0"/>
              <a:buChar char="•"/>
              <a:defRPr sz="2480" kern="1200">
                <a:solidFill>
                  <a:schemeClr val="tx1"/>
                </a:solidFill>
                <a:latin typeface="+mn-lt"/>
                <a:ea typeface="+mn-ea"/>
                <a:cs typeface="+mn-cs"/>
              </a:defRPr>
            </a:lvl3pPr>
            <a:lvl4pPr marL="1984408"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4pPr>
            <a:lvl5pPr marL="2551382"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9pPr>
          </a:lstStyle>
          <a:p>
            <a:pPr algn="just"/>
            <a:r>
              <a:rPr lang="fr-FR" altLang="it-IT" sz="2400" dirty="0">
                <a:latin typeface="Open Sans" panose="020B0606030504020204" pitchFamily="34" charset="0"/>
                <a:ea typeface="Open Sans" panose="020B0606030504020204" pitchFamily="34" charset="0"/>
                <a:cs typeface="Open Sans" panose="020B0606030504020204" pitchFamily="34" charset="0"/>
              </a:rPr>
              <a:t>Critères clés : 
- </a:t>
            </a:r>
            <a:r>
              <a:rPr lang="fr-FR" altLang="it-IT" sz="2400" b="1" dirty="0">
                <a:latin typeface="Open Sans" panose="020B0606030504020204" pitchFamily="34" charset="0"/>
                <a:ea typeface="Open Sans" panose="020B0606030504020204" pitchFamily="34" charset="0"/>
                <a:cs typeface="Open Sans" panose="020B0606030504020204" pitchFamily="34" charset="0"/>
              </a:rPr>
              <a:t>Dépendance</a:t>
            </a:r>
            <a:r>
              <a:rPr lang="fr-FR" altLang="it-IT" sz="2400" dirty="0">
                <a:latin typeface="Open Sans" panose="020B0606030504020204" pitchFamily="34" charset="0"/>
                <a:ea typeface="Open Sans" panose="020B0606030504020204" pitchFamily="34" charset="0"/>
                <a:cs typeface="Open Sans" panose="020B0606030504020204" pitchFamily="34" charset="0"/>
              </a:rPr>
              <a:t> aux subventions  (l’entité est financièrement autonome)
- </a:t>
            </a:r>
            <a:r>
              <a:rPr lang="fr-FR" altLang="it-IT" sz="2400" b="1" dirty="0">
                <a:latin typeface="Open Sans" panose="020B0606030504020204" pitchFamily="34" charset="0"/>
                <a:ea typeface="Open Sans" panose="020B0606030504020204" pitchFamily="34" charset="0"/>
                <a:cs typeface="Open Sans" panose="020B0606030504020204" pitchFamily="34" charset="0"/>
              </a:rPr>
              <a:t>Liquidité</a:t>
            </a:r>
            <a:r>
              <a:rPr lang="fr-FR" altLang="it-IT" sz="2400" dirty="0">
                <a:latin typeface="Open Sans" panose="020B0606030504020204" pitchFamily="34" charset="0"/>
                <a:ea typeface="Open Sans" panose="020B0606030504020204" pitchFamily="34" charset="0"/>
                <a:cs typeface="Open Sans" panose="020B0606030504020204" pitchFamily="34" charset="0"/>
              </a:rPr>
              <a:t> (elle dispose de liquidités suffisantes - est en mesure de couvrir ses engagements à court terme)
- </a:t>
            </a:r>
            <a:r>
              <a:rPr lang="fr-FR" altLang="it-IT" sz="2400" b="1" dirty="0">
                <a:latin typeface="Open Sans" panose="020B0606030504020204" pitchFamily="34" charset="0"/>
                <a:ea typeface="Open Sans" panose="020B0606030504020204" pitchFamily="34" charset="0"/>
                <a:cs typeface="Open Sans" panose="020B0606030504020204" pitchFamily="34" charset="0"/>
              </a:rPr>
              <a:t>Dette</a:t>
            </a:r>
            <a:r>
              <a:rPr lang="fr-FR" altLang="it-IT" sz="2400" dirty="0">
                <a:latin typeface="Open Sans" panose="020B0606030504020204" pitchFamily="34" charset="0"/>
                <a:ea typeface="Open Sans" panose="020B0606030504020204" pitchFamily="34" charset="0"/>
                <a:cs typeface="Open Sans" panose="020B0606030504020204" pitchFamily="34" charset="0"/>
              </a:rPr>
              <a:t> (l’entité est solvable, c’est-à-dire capable de couvrir ses engagements à moyen et long terme)</a:t>
            </a:r>
          </a:p>
          <a:p>
            <a:pPr algn="just"/>
            <a:r>
              <a:rPr lang="fr-FR" altLang="it-IT" sz="2400" dirty="0">
                <a:latin typeface="Open Sans" panose="020B0606030504020204" pitchFamily="34" charset="0"/>
                <a:ea typeface="Open Sans" panose="020B0606030504020204" pitchFamily="34" charset="0"/>
                <a:cs typeface="Open Sans" panose="020B0606030504020204" pitchFamily="34" charset="0"/>
              </a:rPr>
              <a:t>
Organismes privés à but non lucratif agissant à titre de :  
- </a:t>
            </a:r>
            <a:r>
              <a:rPr lang="fr-FR" altLang="it-IT" sz="2400" b="1" dirty="0">
                <a:latin typeface="Open Sans" panose="020B0606030504020204" pitchFamily="34" charset="0"/>
                <a:ea typeface="Open Sans" panose="020B0606030504020204" pitchFamily="34" charset="0"/>
                <a:cs typeface="Open Sans" panose="020B0606030504020204" pitchFamily="34" charset="0"/>
              </a:rPr>
              <a:t>Demandeur: </a:t>
            </a:r>
            <a:r>
              <a:rPr lang="fr-FR" altLang="it-IT" sz="2400" dirty="0">
                <a:latin typeface="Open Sans" panose="020B0606030504020204" pitchFamily="34" charset="0"/>
                <a:ea typeface="Open Sans" panose="020B0606030504020204" pitchFamily="34" charset="0"/>
                <a:cs typeface="Open Sans" panose="020B0606030504020204" pitchFamily="34" charset="0"/>
              </a:rPr>
              <a:t>il doit répondre à </a:t>
            </a:r>
            <a:r>
              <a:rPr lang="fr-FR" altLang="it-IT" sz="2400" b="1" dirty="0">
                <a:latin typeface="Open Sans" panose="020B0606030504020204" pitchFamily="34" charset="0"/>
                <a:ea typeface="Open Sans" panose="020B0606030504020204" pitchFamily="34" charset="0"/>
                <a:cs typeface="Open Sans" panose="020B0606030504020204" pitchFamily="34" charset="0"/>
              </a:rPr>
              <a:t>2 des 3 critères </a:t>
            </a:r>
            <a:r>
              <a:rPr lang="fr-FR" altLang="it-IT" sz="2400" dirty="0">
                <a:latin typeface="Open Sans" panose="020B0606030504020204" pitchFamily="34" charset="0"/>
                <a:ea typeface="Open Sans" panose="020B0606030504020204" pitchFamily="34" charset="0"/>
                <a:cs typeface="Open Sans" panose="020B0606030504020204" pitchFamily="34" charset="0"/>
              </a:rPr>
              <a:t>ci-dessus afin d’être financé (la proposition sera rejetée sur cette seule base)
- </a:t>
            </a:r>
            <a:r>
              <a:rPr lang="fr-FR" altLang="it-IT" sz="2400" b="1" dirty="0">
                <a:latin typeface="Open Sans" panose="020B0606030504020204" pitchFamily="34" charset="0"/>
                <a:ea typeface="Open Sans" panose="020B0606030504020204" pitchFamily="34" charset="0"/>
                <a:cs typeface="Open Sans" panose="020B0606030504020204" pitchFamily="34" charset="0"/>
              </a:rPr>
              <a:t>Partenaires:</a:t>
            </a:r>
            <a:r>
              <a:rPr lang="fr-FR" altLang="it-IT" sz="2400" dirty="0">
                <a:latin typeface="Open Sans" panose="020B0606030504020204" pitchFamily="34" charset="0"/>
                <a:ea typeface="Open Sans" panose="020B0606030504020204" pitchFamily="34" charset="0"/>
                <a:cs typeface="Open Sans" panose="020B0606030504020204" pitchFamily="34" charset="0"/>
              </a:rPr>
              <a:t> s´ils ne répondent pas à 2 des 3 critères, ils seront considérés des entités à risque</a:t>
            </a:r>
            <a:r>
              <a:rPr lang="en-US" altLang="it-IT" sz="2400" dirty="0">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30099515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a:t>4 – </a:t>
            </a:r>
            <a:r>
              <a:rPr lang="en-US" cap="none" dirty="0" err="1"/>
              <a:t>Efficacité</a:t>
            </a:r>
            <a:r>
              <a:rPr lang="en-US" cap="none" dirty="0"/>
              <a:t> : 16/100 points (1/2)</a:t>
            </a:r>
            <a:endParaRPr lang="en-FR" cap="none" dirty="0"/>
          </a:p>
        </p:txBody>
      </p:sp>
      <p:sp>
        <p:nvSpPr>
          <p:cNvPr id="17" name="Freccia a destra 16">
            <a:extLst>
              <a:ext uri="{FF2B5EF4-FFF2-40B4-BE49-F238E27FC236}">
                <a16:creationId xmlns:a16="http://schemas.microsoft.com/office/drawing/2014/main" id="{372DD64B-6E02-55AF-D176-63A619FBBC44}"/>
              </a:ext>
            </a:extLst>
          </p:cNvPr>
          <p:cNvSpPr/>
          <p:nvPr/>
        </p:nvSpPr>
        <p:spPr>
          <a:xfrm>
            <a:off x="6470262" y="2109404"/>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dirty="0"/>
          </a:p>
        </p:txBody>
      </p:sp>
      <p:sp>
        <p:nvSpPr>
          <p:cNvPr id="18" name="Freccia a destra 17">
            <a:extLst>
              <a:ext uri="{FF2B5EF4-FFF2-40B4-BE49-F238E27FC236}">
                <a16:creationId xmlns:a16="http://schemas.microsoft.com/office/drawing/2014/main" id="{FD933B92-8CB6-AFDE-752E-435CF4BDAA8A}"/>
              </a:ext>
            </a:extLst>
          </p:cNvPr>
          <p:cNvSpPr/>
          <p:nvPr/>
        </p:nvSpPr>
        <p:spPr>
          <a:xfrm>
            <a:off x="6470262" y="5274340"/>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dirty="0"/>
          </a:p>
        </p:txBody>
      </p:sp>
      <p:sp>
        <p:nvSpPr>
          <p:cNvPr id="19" name="Rettangolo 12">
            <a:extLst>
              <a:ext uri="{FF2B5EF4-FFF2-40B4-BE49-F238E27FC236}">
                <a16:creationId xmlns:a16="http://schemas.microsoft.com/office/drawing/2014/main" id="{C7A7F027-9929-C416-2EDA-6262CC3DEBE1}"/>
              </a:ext>
            </a:extLst>
          </p:cNvPr>
          <p:cNvSpPr>
            <a:spLocks noChangeArrowheads="1"/>
          </p:cNvSpPr>
          <p:nvPr/>
        </p:nvSpPr>
        <p:spPr bwMode="auto">
          <a:xfrm>
            <a:off x="558873" y="3602834"/>
            <a:ext cx="5537851" cy="1015663"/>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anchor="ct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4.2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Plan de travail
(sections 3.4.2, 4.3 et 4.4 du formulaire électronique)</a:t>
            </a:r>
            <a:endPar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CasellaDiTesto 38">
            <a:extLst>
              <a:ext uri="{FF2B5EF4-FFF2-40B4-BE49-F238E27FC236}">
                <a16:creationId xmlns:a16="http://schemas.microsoft.com/office/drawing/2014/main" id="{0C54BA59-5612-EDCD-23D2-7EF3F9CC387E}"/>
              </a:ext>
            </a:extLst>
          </p:cNvPr>
          <p:cNvSpPr txBox="1"/>
          <p:nvPr/>
        </p:nvSpPr>
        <p:spPr bwMode="auto">
          <a:xfrm>
            <a:off x="558873" y="4626083"/>
            <a:ext cx="5537851" cy="2246769"/>
          </a:xfrm>
          <a:prstGeom prst="rect">
            <a:avLst/>
          </a:prstGeom>
          <a:solidFill>
            <a:srgbClr val="00B0F0"/>
          </a:solidFill>
        </p:spPr>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fr-FR" sz="2000" b="1" dirty="0">
                <a:solidFill>
                  <a:schemeClr val="bg1"/>
                </a:solidFill>
                <a:latin typeface="Open Sans" panose="020B0606030504020204" pitchFamily="34" charset="0"/>
                <a:ea typeface="Times New Roman" panose="02020603050405020304" pitchFamily="18" charset="0"/>
              </a:rPr>
              <a:t>Le plan de travail </a:t>
            </a:r>
            <a:r>
              <a:rPr lang="fr-FR" sz="2000" dirty="0">
                <a:solidFill>
                  <a:schemeClr val="bg1"/>
                </a:solidFill>
                <a:latin typeface="Open Sans" panose="020B0606030504020204" pitchFamily="34" charset="0"/>
                <a:ea typeface="Times New Roman" panose="02020603050405020304" pitchFamily="18" charset="0"/>
              </a:rPr>
              <a:t>est-il clair et réalisable ? Est-ce que les </a:t>
            </a:r>
            <a:r>
              <a:rPr lang="fr-FR" sz="2000" b="1" dirty="0">
                <a:solidFill>
                  <a:schemeClr val="bg1"/>
                </a:solidFill>
                <a:latin typeface="Open Sans" panose="020B0606030504020204" pitchFamily="34" charset="0"/>
                <a:ea typeface="Times New Roman" panose="02020603050405020304" pitchFamily="18" charset="0"/>
              </a:rPr>
              <a:t>ressources humaines, financières </a:t>
            </a:r>
            <a:r>
              <a:rPr lang="fr-FR" sz="2000" dirty="0">
                <a:solidFill>
                  <a:schemeClr val="bg1"/>
                </a:solidFill>
                <a:latin typeface="Open Sans" panose="020B0606030504020204" pitchFamily="34" charset="0"/>
                <a:ea typeface="Times New Roman" panose="02020603050405020304" pitchFamily="18" charset="0"/>
              </a:rPr>
              <a:t>et autres sont bien prévues? L’échéancier est-il </a:t>
            </a:r>
            <a:r>
              <a:rPr lang="fr-FR" sz="2000" b="1" dirty="0">
                <a:solidFill>
                  <a:schemeClr val="bg1"/>
                </a:solidFill>
                <a:latin typeface="Open Sans" panose="020B0606030504020204" pitchFamily="34" charset="0"/>
                <a:ea typeface="Times New Roman" panose="02020603050405020304" pitchFamily="18" charset="0"/>
              </a:rPr>
              <a:t>réaliste </a:t>
            </a:r>
            <a:r>
              <a:rPr lang="fr-FR" sz="2000" dirty="0">
                <a:solidFill>
                  <a:schemeClr val="bg1"/>
                </a:solidFill>
                <a:latin typeface="Open Sans" panose="020B0606030504020204" pitchFamily="34" charset="0"/>
                <a:ea typeface="Times New Roman" panose="02020603050405020304" pitchFamily="18" charset="0"/>
              </a:rPr>
              <a:t>et comprend-il des activités et des réalisations dans une séquence chronologique </a:t>
            </a:r>
            <a:r>
              <a:rPr lang="fr-FR" sz="2000" b="1" dirty="0">
                <a:solidFill>
                  <a:schemeClr val="bg1"/>
                </a:solidFill>
                <a:latin typeface="Open Sans" panose="020B0606030504020204" pitchFamily="34" charset="0"/>
                <a:ea typeface="Times New Roman" panose="02020603050405020304" pitchFamily="18" charset="0"/>
              </a:rPr>
              <a:t>et susceptible d’être mis en œuvre et livré ?</a:t>
            </a:r>
            <a:endParaRPr lang="en-US"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uppo 15">
            <a:extLst>
              <a:ext uri="{FF2B5EF4-FFF2-40B4-BE49-F238E27FC236}">
                <a16:creationId xmlns:a16="http://schemas.microsoft.com/office/drawing/2014/main" id="{4ED25523-2566-555C-8671-60C92D62A1DE}"/>
              </a:ext>
            </a:extLst>
          </p:cNvPr>
          <p:cNvGrpSpPr>
            <a:grpSpLocks/>
          </p:cNvGrpSpPr>
          <p:nvPr/>
        </p:nvGrpSpPr>
        <p:grpSpPr bwMode="auto">
          <a:xfrm>
            <a:off x="558873" y="1178771"/>
            <a:ext cx="5537851" cy="2291529"/>
            <a:chOff x="1284265" y="697958"/>
            <a:chExt cx="2286017" cy="389070"/>
          </a:xfrm>
        </p:grpSpPr>
        <p:sp>
          <p:nvSpPr>
            <p:cNvPr id="8" name="Rettangolo 41">
              <a:extLst>
                <a:ext uri="{FF2B5EF4-FFF2-40B4-BE49-F238E27FC236}">
                  <a16:creationId xmlns:a16="http://schemas.microsoft.com/office/drawing/2014/main" id="{3427D159-2D74-F71A-A0E3-C30B8AC70E4C}"/>
                </a:ext>
              </a:extLst>
            </p:cNvPr>
            <p:cNvSpPr>
              <a:spLocks noChangeArrowheads="1"/>
            </p:cNvSpPr>
            <p:nvPr/>
          </p:nvSpPr>
          <p:spPr bwMode="auto">
            <a:xfrm>
              <a:off x="1284265" y="862326"/>
              <a:ext cx="2286017" cy="22470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algn="just" eaLnBrk="1" hangingPunct="1">
                <a:defRPr/>
              </a:pPr>
              <a:r>
                <a:rPr lang="fr-FR" sz="2000" b="1" dirty="0">
                  <a:solidFill>
                    <a:schemeClr val="bg1"/>
                  </a:solidFill>
                  <a:latin typeface="Open Sans" panose="020B0606030504020204" pitchFamily="34" charset="0"/>
                  <a:ea typeface="Times New Roman" panose="02020603050405020304" pitchFamily="18" charset="0"/>
                </a:rPr>
                <a:t>La méthodologie de gestion et de coordination </a:t>
              </a:r>
              <a:r>
                <a:rPr lang="fr-FR" sz="2000" dirty="0">
                  <a:solidFill>
                    <a:schemeClr val="bg1"/>
                  </a:solidFill>
                  <a:latin typeface="Open Sans" panose="020B0606030504020204" pitchFamily="34" charset="0"/>
                  <a:ea typeface="Times New Roman" panose="02020603050405020304" pitchFamily="18" charset="0"/>
                </a:rPr>
                <a:t>proposée est-elle claire et efficace pour atteindre les objectifs du projet ?</a:t>
              </a:r>
              <a:endParaRPr lang="en-US"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ttangolo 14">
              <a:extLst>
                <a:ext uri="{FF2B5EF4-FFF2-40B4-BE49-F238E27FC236}">
                  <a16:creationId xmlns:a16="http://schemas.microsoft.com/office/drawing/2014/main" id="{067AB012-1439-F61C-1AD4-45C179AD02E2}"/>
                </a:ext>
              </a:extLst>
            </p:cNvPr>
            <p:cNvSpPr>
              <a:spLocks noChangeArrowheads="1"/>
            </p:cNvSpPr>
            <p:nvPr/>
          </p:nvSpPr>
          <p:spPr bwMode="auto">
            <a:xfrm>
              <a:off x="1284265" y="697958"/>
              <a:ext cx="2286017" cy="172446"/>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4.1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Méthodologie de gestion
(sections 3.4.1 + formulaire électronique de gestion du GT1)</a:t>
              </a:r>
              <a:endParaRPr lang="it-IT" altLang="it-IT"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uppo 10">
            <a:extLst>
              <a:ext uri="{FF2B5EF4-FFF2-40B4-BE49-F238E27FC236}">
                <a16:creationId xmlns:a16="http://schemas.microsoft.com/office/drawing/2014/main" id="{0835D080-C98E-30A1-2785-1D35403C55B5}"/>
              </a:ext>
            </a:extLst>
          </p:cNvPr>
          <p:cNvGrpSpPr>
            <a:grpSpLocks/>
          </p:cNvGrpSpPr>
          <p:nvPr/>
        </p:nvGrpSpPr>
        <p:grpSpPr bwMode="auto">
          <a:xfrm>
            <a:off x="7660231" y="942537"/>
            <a:ext cx="6991941" cy="3189049"/>
            <a:chOff x="461820" y="1661611"/>
            <a:chExt cx="2525867" cy="869614"/>
          </a:xfrm>
        </p:grpSpPr>
        <p:sp>
          <p:nvSpPr>
            <p:cNvPr id="12" name="CasellaDiTesto 38">
              <a:extLst>
                <a:ext uri="{FF2B5EF4-FFF2-40B4-BE49-F238E27FC236}">
                  <a16:creationId xmlns:a16="http://schemas.microsoft.com/office/drawing/2014/main" id="{AA1CC21A-FB42-AC57-7CF5-901859727358}"/>
                </a:ext>
              </a:extLst>
            </p:cNvPr>
            <p:cNvSpPr txBox="1"/>
            <p:nvPr/>
          </p:nvSpPr>
          <p:spPr>
            <a:xfrm>
              <a:off x="461820" y="1779538"/>
              <a:ext cx="2525867" cy="751687"/>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nSpc>
                  <a:spcPct val="107000"/>
                </a:lnSpc>
                <a:spcAft>
                  <a:spcPts val="800"/>
                </a:spcAft>
              </a:pPr>
              <a:r>
                <a:rPr lang="fr-FR" kern="100" dirty="0">
                  <a:latin typeface="Open Sans" panose="020B0606030504020204" pitchFamily="34" charset="0"/>
                  <a:ea typeface="Open Sans" panose="020B0606030504020204" pitchFamily="34" charset="0"/>
                  <a:cs typeface="Open Sans" panose="020B0606030504020204" pitchFamily="34" charset="0"/>
                </a:rPr>
                <a:t>Décrivez les tâches et les rôles du Demandeur et des partenaires pour assurer une gestion efficace du projet. 
Mettre en évidence les processus de prise de décision.
Les partenaires du projet doivent soutenir les tâches en lien avec les rapports (c’est-à-dire la rédaction des rapports intermédiaires/finaux) 
Identifier les responsabilités </a:t>
              </a:r>
              <a:r>
                <a:rPr lang="fr-FR" b="1" kern="100" dirty="0">
                  <a:latin typeface="Open Sans" panose="020B0606030504020204" pitchFamily="34" charset="0"/>
                  <a:ea typeface="Open Sans" panose="020B0606030504020204" pitchFamily="34" charset="0"/>
                  <a:cs typeface="Open Sans" panose="020B0606030504020204" pitchFamily="34" charset="0"/>
                </a:rPr>
                <a:t>pour les procédures de passation de marché </a:t>
              </a:r>
              <a:endParaRPr lang="en-US" altLang="it-IT" sz="1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Rettangolo 12">
              <a:extLst>
                <a:ext uri="{FF2B5EF4-FFF2-40B4-BE49-F238E27FC236}">
                  <a16:creationId xmlns:a16="http://schemas.microsoft.com/office/drawing/2014/main" id="{3C087627-5B54-C08F-362C-F3ACE77D316D}"/>
                </a:ext>
              </a:extLst>
            </p:cNvPr>
            <p:cNvSpPr>
              <a:spLocks noChangeArrowheads="1"/>
            </p:cNvSpPr>
            <p:nvPr/>
          </p:nvSpPr>
          <p:spPr bwMode="auto">
            <a:xfrm>
              <a:off x="461820" y="1661611"/>
              <a:ext cx="2525867" cy="10910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grpSp>
        <p:nvGrpSpPr>
          <p:cNvPr id="26" name="Gruppo 25">
            <a:extLst>
              <a:ext uri="{FF2B5EF4-FFF2-40B4-BE49-F238E27FC236}">
                <a16:creationId xmlns:a16="http://schemas.microsoft.com/office/drawing/2014/main" id="{50FEFA86-BAA5-8484-1C7A-83BF853BA5D3}"/>
              </a:ext>
            </a:extLst>
          </p:cNvPr>
          <p:cNvGrpSpPr>
            <a:grpSpLocks/>
          </p:cNvGrpSpPr>
          <p:nvPr/>
        </p:nvGrpSpPr>
        <p:grpSpPr bwMode="auto">
          <a:xfrm>
            <a:off x="7660228" y="4131586"/>
            <a:ext cx="6991941" cy="4218109"/>
            <a:chOff x="514258" y="1533146"/>
            <a:chExt cx="2244667" cy="1150226"/>
          </a:xfrm>
        </p:grpSpPr>
        <p:sp>
          <p:nvSpPr>
            <p:cNvPr id="28" name="CasellaDiTesto 38">
              <a:extLst>
                <a:ext uri="{FF2B5EF4-FFF2-40B4-BE49-F238E27FC236}">
                  <a16:creationId xmlns:a16="http://schemas.microsoft.com/office/drawing/2014/main" id="{91CFA1E0-3D00-2922-74FE-F12993A76012}"/>
                </a:ext>
              </a:extLst>
            </p:cNvPr>
            <p:cNvSpPr txBox="1"/>
            <p:nvPr/>
          </p:nvSpPr>
          <p:spPr>
            <a:xfrm>
              <a:off x="514258" y="1651072"/>
              <a:ext cx="2244667" cy="103230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lvl="0" algn="just" eaLnBrk="1" hangingPunct="1">
                <a:defRPr/>
              </a:pPr>
              <a:r>
                <a:rPr lang="fr-FR"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Planifiez vos principales </a:t>
              </a:r>
              <a:r>
                <a:rPr lang="fr-FR"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activités et réalisations </a:t>
              </a:r>
              <a:r>
                <a:rPr lang="fr-FR"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de manière </a:t>
              </a:r>
              <a:r>
                <a:rPr lang="fr-FR"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claire et complète </a:t>
              </a:r>
              <a:r>
                <a:rPr lang="fr-FR"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Il doit y avoir </a:t>
              </a:r>
              <a:r>
                <a:rPr lang="fr-FR"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une séquence temporelle logique</a:t>
              </a:r>
              <a:r>
                <a:rPr lang="fr-FR"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et la durée des activités et une livraison </a:t>
              </a:r>
              <a:r>
                <a:rPr lang="fr-FR"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réaliste</a:t>
              </a:r>
              <a:r>
                <a:rPr lang="fr-FR"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et réalisable des résultats (allocation appropriée des ressources humaines et financières) !
Les projets </a:t>
              </a:r>
              <a:r>
                <a:rPr lang="fr-FR"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doivent aller au-delà de l’élaboration </a:t>
              </a:r>
              <a:r>
                <a:rPr lang="fr-FR"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de lignes directrices, de plans d’action, de modèles et de stratégies, et se concentrer sur leur application pratique.
La </a:t>
              </a:r>
              <a:r>
                <a:rPr lang="fr-FR"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mise en œuvre </a:t>
              </a:r>
              <a:r>
                <a:rPr lang="fr-FR"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et le test des réalisations du projet sont cruciales pour démontrer leur efficacité et leur applicabilité dans le monde réel</a:t>
              </a:r>
              <a:endParaRPr lang="en-US" altLang="it-IT" sz="1800" dirty="0">
                <a:latin typeface="Open Sans" panose="020B0606030504020204" pitchFamily="34" charset="0"/>
                <a:ea typeface="Open Sans" panose="020B0606030504020204" pitchFamily="34" charset="0"/>
                <a:cs typeface="Open Sans" panose="020B0606030504020204" pitchFamily="34" charset="0"/>
              </a:endParaRPr>
            </a:p>
          </p:txBody>
        </p:sp>
        <p:sp>
          <p:nvSpPr>
            <p:cNvPr id="29" name="Rettangolo 28">
              <a:extLst>
                <a:ext uri="{FF2B5EF4-FFF2-40B4-BE49-F238E27FC236}">
                  <a16:creationId xmlns:a16="http://schemas.microsoft.com/office/drawing/2014/main" id="{60B812A1-C795-3F48-3356-3EE1347225C8}"/>
                </a:ext>
              </a:extLst>
            </p:cNvPr>
            <p:cNvSpPr>
              <a:spLocks noChangeArrowheads="1"/>
            </p:cNvSpPr>
            <p:nvPr/>
          </p:nvSpPr>
          <p:spPr bwMode="auto">
            <a:xfrm>
              <a:off x="514258" y="1533146"/>
              <a:ext cx="2244667" cy="10910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Tree>
    <p:extLst>
      <p:ext uri="{BB962C8B-B14F-4D97-AF65-F5344CB8AC3E}">
        <p14:creationId xmlns:p14="http://schemas.microsoft.com/office/powerpoint/2010/main" val="35747045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a:t>4 – </a:t>
            </a:r>
            <a:r>
              <a:rPr lang="en-US" cap="none" dirty="0" err="1"/>
              <a:t>Efficacité</a:t>
            </a:r>
            <a:r>
              <a:rPr lang="en-US" cap="none" dirty="0"/>
              <a:t> (2/2)</a:t>
            </a:r>
            <a:endParaRPr lang="en-FR" dirty="0"/>
          </a:p>
        </p:txBody>
      </p:sp>
      <p:grpSp>
        <p:nvGrpSpPr>
          <p:cNvPr id="11" name="Gruppo 15">
            <a:extLst>
              <a:ext uri="{FF2B5EF4-FFF2-40B4-BE49-F238E27FC236}">
                <a16:creationId xmlns:a16="http://schemas.microsoft.com/office/drawing/2014/main" id="{408B9559-1643-D8BC-9A41-4F95597CBF3C}"/>
              </a:ext>
            </a:extLst>
          </p:cNvPr>
          <p:cNvGrpSpPr>
            <a:grpSpLocks/>
          </p:cNvGrpSpPr>
          <p:nvPr/>
        </p:nvGrpSpPr>
        <p:grpSpPr bwMode="auto">
          <a:xfrm>
            <a:off x="523027" y="1182518"/>
            <a:ext cx="5047663" cy="2425498"/>
            <a:chOff x="2928926" y="620538"/>
            <a:chExt cx="2286017" cy="1153215"/>
          </a:xfrm>
        </p:grpSpPr>
        <p:sp>
          <p:nvSpPr>
            <p:cNvPr id="12" name="Rettangolo 41">
              <a:extLst>
                <a:ext uri="{FF2B5EF4-FFF2-40B4-BE49-F238E27FC236}">
                  <a16:creationId xmlns:a16="http://schemas.microsoft.com/office/drawing/2014/main" id="{40C9B90E-E159-9CC6-953D-F8C50DD72F5F}"/>
                </a:ext>
              </a:extLst>
            </p:cNvPr>
            <p:cNvSpPr>
              <a:spLocks noChangeArrowheads="1"/>
            </p:cNvSpPr>
            <p:nvPr/>
          </p:nvSpPr>
          <p:spPr bwMode="auto">
            <a:xfrm>
              <a:off x="2928926" y="1071350"/>
              <a:ext cx="2286017" cy="702403"/>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algn="just" eaLnBrk="1" hangingPunct="1"/>
              <a:r>
                <a:rPr lang="fr-FR" dirty="0">
                  <a:solidFill>
                    <a:schemeClr val="bg1"/>
                  </a:solidFill>
                  <a:latin typeface="Open Sans" panose="020B0606030504020204" pitchFamily="34" charset="0"/>
                  <a:ea typeface="Times New Roman" panose="02020603050405020304" pitchFamily="18" charset="0"/>
                </a:rPr>
                <a:t>Le projet prévoit-il des outils et des ressources spécifiques pour assurer </a:t>
              </a:r>
              <a:r>
                <a:rPr lang="fr-FR" b="1" dirty="0">
                  <a:solidFill>
                    <a:schemeClr val="bg1"/>
                  </a:solidFill>
                  <a:latin typeface="Open Sans" panose="020B0606030504020204" pitchFamily="34" charset="0"/>
                  <a:ea typeface="Times New Roman" panose="02020603050405020304" pitchFamily="18" charset="0"/>
                </a:rPr>
                <a:t>un suivi </a:t>
              </a:r>
              <a:r>
                <a:rPr lang="fr-FR" dirty="0">
                  <a:solidFill>
                    <a:schemeClr val="bg1"/>
                  </a:solidFill>
                  <a:latin typeface="Open Sans" panose="020B0606030504020204" pitchFamily="34" charset="0"/>
                  <a:ea typeface="Times New Roman" panose="02020603050405020304" pitchFamily="18" charset="0"/>
                </a:rPr>
                <a:t>adéquat de l’exécution des activités et de l’atteinte des objectifs et des résultats du projet ?</a:t>
              </a:r>
              <a:endParaRPr lang="en-US" altLang="it-IT" b="1" dirty="0">
                <a:solidFill>
                  <a:schemeClr val="bg1"/>
                </a:solidFill>
                <a:latin typeface="Calibri" panose="020F0502020204030204" pitchFamily="34" charset="0"/>
                <a:cs typeface="Arial" panose="020B0604020202020204" pitchFamily="34" charset="0"/>
              </a:endParaRPr>
            </a:p>
          </p:txBody>
        </p:sp>
        <p:sp>
          <p:nvSpPr>
            <p:cNvPr id="13" name="Rettangolo 14">
              <a:extLst>
                <a:ext uri="{FF2B5EF4-FFF2-40B4-BE49-F238E27FC236}">
                  <a16:creationId xmlns:a16="http://schemas.microsoft.com/office/drawing/2014/main" id="{8CF2338E-0BC3-62D5-ED56-E0F56462B13E}"/>
                </a:ext>
              </a:extLst>
            </p:cNvPr>
            <p:cNvSpPr>
              <a:spLocks noChangeArrowheads="1"/>
            </p:cNvSpPr>
            <p:nvPr/>
          </p:nvSpPr>
          <p:spPr bwMode="auto">
            <a:xfrm>
              <a:off x="2928926" y="620538"/>
              <a:ext cx="2286017" cy="482902"/>
            </a:xfrm>
            <a:prstGeom prst="rect">
              <a:avLst/>
            </a:prstGeom>
            <a:solidFill>
              <a:srgbClr val="0070C0"/>
            </a:solidFill>
            <a:ln w="9525">
              <a:noFill/>
              <a:miter lim="800000"/>
              <a:headEnd/>
              <a:tailEnd/>
            </a:ln>
          </p:spPr>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4.3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Suivi des activités et des résultats
(section 3.4.3 Formulaire électronique)</a:t>
              </a:r>
              <a:endPar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4" name="Gruppo 15">
            <a:extLst>
              <a:ext uri="{FF2B5EF4-FFF2-40B4-BE49-F238E27FC236}">
                <a16:creationId xmlns:a16="http://schemas.microsoft.com/office/drawing/2014/main" id="{7353D2C5-71C8-EBEE-1552-54BAB9EE92D2}"/>
              </a:ext>
            </a:extLst>
          </p:cNvPr>
          <p:cNvGrpSpPr>
            <a:grpSpLocks/>
          </p:cNvGrpSpPr>
          <p:nvPr/>
        </p:nvGrpSpPr>
        <p:grpSpPr bwMode="auto">
          <a:xfrm>
            <a:off x="523027" y="3865190"/>
            <a:ext cx="5047664" cy="2185343"/>
            <a:chOff x="2928716" y="617655"/>
            <a:chExt cx="2286227" cy="607301"/>
          </a:xfrm>
        </p:grpSpPr>
        <p:sp>
          <p:nvSpPr>
            <p:cNvPr id="25" name="Rettangolo 41">
              <a:extLst>
                <a:ext uri="{FF2B5EF4-FFF2-40B4-BE49-F238E27FC236}">
                  <a16:creationId xmlns:a16="http://schemas.microsoft.com/office/drawing/2014/main" id="{8B852E91-384E-7E0D-CBE0-F715AA7D7679}"/>
                </a:ext>
              </a:extLst>
            </p:cNvPr>
            <p:cNvSpPr>
              <a:spLocks noChangeArrowheads="1"/>
            </p:cNvSpPr>
            <p:nvPr/>
          </p:nvSpPr>
          <p:spPr bwMode="auto">
            <a:xfrm>
              <a:off x="2928926" y="891388"/>
              <a:ext cx="2286017" cy="33356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algn="just" eaLnBrk="1" hangingPunct="1"/>
              <a:r>
                <a:rPr lang="fr-FR" dirty="0">
                  <a:solidFill>
                    <a:schemeClr val="bg1"/>
                  </a:solidFill>
                  <a:latin typeface="Open Sans" panose="020B0606030504020204" pitchFamily="34" charset="0"/>
                  <a:ea typeface="Times New Roman" panose="02020603050405020304" pitchFamily="18" charset="0"/>
                </a:rPr>
                <a:t>La </a:t>
              </a:r>
              <a:r>
                <a:rPr lang="fr-FR" b="1" dirty="0">
                  <a:solidFill>
                    <a:schemeClr val="bg1"/>
                  </a:solidFill>
                  <a:latin typeface="Open Sans" panose="020B0606030504020204" pitchFamily="34" charset="0"/>
                  <a:ea typeface="Times New Roman" panose="02020603050405020304" pitchFamily="18" charset="0"/>
                </a:rPr>
                <a:t>stratégie de communication </a:t>
              </a:r>
              <a:r>
                <a:rPr lang="fr-FR" dirty="0">
                  <a:solidFill>
                    <a:schemeClr val="bg1"/>
                  </a:solidFill>
                  <a:latin typeface="Open Sans" panose="020B0606030504020204" pitchFamily="34" charset="0"/>
                  <a:ea typeface="Times New Roman" panose="02020603050405020304" pitchFamily="18" charset="0"/>
                </a:rPr>
                <a:t>est-elle bien conçue ? Les activités prévues sont-elles adéquates et rentables pour sensibiliser les groupes cibles, les médias et le grand public ?</a:t>
              </a:r>
              <a:endParaRPr lang="en-US" altLang="it-IT" sz="2000" b="1" dirty="0">
                <a:solidFill>
                  <a:schemeClr val="bg1"/>
                </a:solidFill>
                <a:latin typeface="Calibri" panose="020F0502020204030204" pitchFamily="34" charset="0"/>
                <a:cs typeface="Arial" panose="020B0604020202020204" pitchFamily="34" charset="0"/>
              </a:endParaRPr>
            </a:p>
          </p:txBody>
        </p:sp>
        <p:sp>
          <p:nvSpPr>
            <p:cNvPr id="26" name="Rettangolo 14">
              <a:extLst>
                <a:ext uri="{FF2B5EF4-FFF2-40B4-BE49-F238E27FC236}">
                  <a16:creationId xmlns:a16="http://schemas.microsoft.com/office/drawing/2014/main" id="{1827C80E-C179-D54C-D0FB-05D1971C75D5}"/>
                </a:ext>
              </a:extLst>
            </p:cNvPr>
            <p:cNvSpPr>
              <a:spLocks noChangeArrowheads="1"/>
            </p:cNvSpPr>
            <p:nvPr/>
          </p:nvSpPr>
          <p:spPr bwMode="auto">
            <a:xfrm>
              <a:off x="2928716" y="617655"/>
              <a:ext cx="2286017" cy="282250"/>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4.4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Stratégie de communication
(section 3.4.4, GT2 Formulaire électronique de communication)</a:t>
              </a:r>
              <a:endPar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 name="Gruppo 13">
            <a:extLst>
              <a:ext uri="{FF2B5EF4-FFF2-40B4-BE49-F238E27FC236}">
                <a16:creationId xmlns:a16="http://schemas.microsoft.com/office/drawing/2014/main" id="{0FB1F56B-A526-3888-E788-C61EB5220DC5}"/>
              </a:ext>
            </a:extLst>
          </p:cNvPr>
          <p:cNvGrpSpPr>
            <a:grpSpLocks/>
          </p:cNvGrpSpPr>
          <p:nvPr/>
        </p:nvGrpSpPr>
        <p:grpSpPr bwMode="auto">
          <a:xfrm>
            <a:off x="6759461" y="3250190"/>
            <a:ext cx="8138706" cy="5671874"/>
            <a:chOff x="461820" y="1636258"/>
            <a:chExt cx="2290124" cy="3479238"/>
          </a:xfrm>
        </p:grpSpPr>
        <p:sp>
          <p:nvSpPr>
            <p:cNvPr id="6" name="CasellaDiTesto 38">
              <a:extLst>
                <a:ext uri="{FF2B5EF4-FFF2-40B4-BE49-F238E27FC236}">
                  <a16:creationId xmlns:a16="http://schemas.microsoft.com/office/drawing/2014/main" id="{D07E2653-DD15-3B12-BF71-DF9049C08662}"/>
                </a:ext>
              </a:extLst>
            </p:cNvPr>
            <p:cNvSpPr txBox="1"/>
            <p:nvPr/>
          </p:nvSpPr>
          <p:spPr>
            <a:xfrm>
              <a:off x="461820" y="1881693"/>
              <a:ext cx="2290124" cy="323380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marL="179705" algn="just">
                <a:lnSpc>
                  <a:spcPct val="115000"/>
                </a:lnSpc>
                <a:spcAft>
                  <a:spcPts val="600"/>
                </a:spcAft>
              </a:pPr>
              <a:r>
                <a:rPr lang="fr-FR" sz="1700" dirty="0">
                  <a:solidFill>
                    <a:srgbClr val="0F0F0F"/>
                  </a:solidFill>
                  <a:latin typeface="Open Sans" pitchFamily="2" charset="0"/>
                  <a:ea typeface="Open Sans" pitchFamily="2" charset="0"/>
                  <a:cs typeface="Open Sans" pitchFamily="2" charset="0"/>
                </a:rPr>
                <a:t>Choisissez un ou plusieurs objectifs de communication clairs : sensibiliser, diffuser des connaissances, changer les comportements ou les mentalités, mettre en valeur l’impact et les avantages, interagir avec les gens, etc.
Définir précisément </a:t>
              </a:r>
              <a:r>
                <a:rPr lang="fr-FR" sz="1700" b="1" dirty="0">
                  <a:solidFill>
                    <a:srgbClr val="0F0F0F"/>
                  </a:solidFill>
                  <a:latin typeface="Open Sans" pitchFamily="2" charset="0"/>
                  <a:ea typeface="Open Sans" pitchFamily="2" charset="0"/>
                  <a:cs typeface="Open Sans" pitchFamily="2" charset="0"/>
                </a:rPr>
                <a:t>les groupes cibles </a:t>
              </a:r>
              <a:r>
                <a:rPr lang="fr-FR" sz="1700" dirty="0">
                  <a:solidFill>
                    <a:srgbClr val="0F0F0F"/>
                  </a:solidFill>
                  <a:latin typeface="Open Sans" pitchFamily="2" charset="0"/>
                  <a:ea typeface="Open Sans" pitchFamily="2" charset="0"/>
                  <a:cs typeface="Open Sans" pitchFamily="2" charset="0"/>
                </a:rPr>
                <a:t>(par exemple, les responsables municipaux de la gestion de l’eau, les journalistes environnementaux, les ONG).
Apporter </a:t>
              </a:r>
              <a:r>
                <a:rPr lang="fr-FR" sz="1700" b="1" dirty="0">
                  <a:solidFill>
                    <a:srgbClr val="0F0F0F"/>
                  </a:solidFill>
                  <a:latin typeface="Open Sans" pitchFamily="2" charset="0"/>
                  <a:ea typeface="Open Sans" pitchFamily="2" charset="0"/>
                  <a:cs typeface="Open Sans" pitchFamily="2" charset="0"/>
                </a:rPr>
                <a:t>des histoires positives, percutantes et transformatrices, centrées sur l’humain</a:t>
              </a:r>
              <a:r>
                <a:rPr lang="fr-FR" sz="1700" dirty="0">
                  <a:solidFill>
                    <a:srgbClr val="0F0F0F"/>
                  </a:solidFill>
                  <a:latin typeface="Open Sans" pitchFamily="2" charset="0"/>
                  <a:ea typeface="Open Sans" pitchFamily="2" charset="0"/>
                  <a:cs typeface="Open Sans" pitchFamily="2" charset="0"/>
                </a:rPr>
                <a:t>, liées aux défis les plus urgents de notre époque : créer des liens émotionnels
Inclure un plan de communication détaillé en tant que réalisations d´un GT.
Utiliser un mélange </a:t>
              </a:r>
              <a:r>
                <a:rPr lang="fr-FR" sz="1700" b="1" dirty="0">
                  <a:solidFill>
                    <a:srgbClr val="0F0F0F"/>
                  </a:solidFill>
                  <a:latin typeface="Open Sans" pitchFamily="2" charset="0"/>
                  <a:ea typeface="Open Sans" pitchFamily="2" charset="0"/>
                  <a:cs typeface="Open Sans" pitchFamily="2" charset="0"/>
                </a:rPr>
                <a:t>d’outils en ligne et hors ligne </a:t>
              </a:r>
              <a:r>
                <a:rPr lang="fr-FR" sz="1700" dirty="0">
                  <a:solidFill>
                    <a:srgbClr val="0F0F0F"/>
                  </a:solidFill>
                  <a:latin typeface="Open Sans" pitchFamily="2" charset="0"/>
                  <a:ea typeface="Open Sans" pitchFamily="2" charset="0"/>
                  <a:cs typeface="Open Sans" pitchFamily="2" charset="0"/>
                </a:rPr>
                <a:t>pour une visibilité maximale : site web, médias sociaux, utilisation d’influenceurs), relations avec les médias, relations publiques (événements) et production de matériel (imprimé, numérique, audiovisuel), campagnes thématiques.
Envisagez </a:t>
              </a:r>
              <a:r>
                <a:rPr lang="fr-FR" sz="1700" b="1" dirty="0">
                  <a:solidFill>
                    <a:srgbClr val="0F0F0F"/>
                  </a:solidFill>
                  <a:latin typeface="Open Sans" pitchFamily="2" charset="0"/>
                  <a:ea typeface="Open Sans" pitchFamily="2" charset="0"/>
                  <a:cs typeface="Open Sans" pitchFamily="2" charset="0"/>
                </a:rPr>
                <a:t>des publicités payantes et des outils d’IA </a:t>
              </a:r>
              <a:r>
                <a:rPr lang="fr-FR" sz="1700" dirty="0">
                  <a:solidFill>
                    <a:srgbClr val="0F0F0F"/>
                  </a:solidFill>
                  <a:latin typeface="Open Sans" pitchFamily="2" charset="0"/>
                  <a:ea typeface="Open Sans" pitchFamily="2" charset="0"/>
                  <a:cs typeface="Open Sans" pitchFamily="2" charset="0"/>
                </a:rPr>
                <a:t>pour améliorer la portée et la création de contenu.</a:t>
              </a:r>
              <a:endParaRPr lang="en-US" sz="1700" dirty="0">
                <a:effectLst/>
                <a:latin typeface="Open Sans" pitchFamily="2" charset="0"/>
                <a:ea typeface="Open Sans" pitchFamily="2" charset="0"/>
                <a:cs typeface="Open Sans" pitchFamily="2" charset="0"/>
              </a:endParaRPr>
            </a:p>
          </p:txBody>
        </p:sp>
        <p:sp>
          <p:nvSpPr>
            <p:cNvPr id="9" name="Rettangolo 12">
              <a:extLst>
                <a:ext uri="{FF2B5EF4-FFF2-40B4-BE49-F238E27FC236}">
                  <a16:creationId xmlns:a16="http://schemas.microsoft.com/office/drawing/2014/main" id="{178456E3-BAF2-3048-388C-7F9D88C9E5A5}"/>
                </a:ext>
              </a:extLst>
            </p:cNvPr>
            <p:cNvSpPr>
              <a:spLocks noChangeArrowheads="1"/>
            </p:cNvSpPr>
            <p:nvPr/>
          </p:nvSpPr>
          <p:spPr bwMode="auto">
            <a:xfrm>
              <a:off x="461820" y="1636258"/>
              <a:ext cx="2290124" cy="24543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grpSp>
        <p:nvGrpSpPr>
          <p:cNvPr id="14" name="Gruppo 13">
            <a:extLst>
              <a:ext uri="{FF2B5EF4-FFF2-40B4-BE49-F238E27FC236}">
                <a16:creationId xmlns:a16="http://schemas.microsoft.com/office/drawing/2014/main" id="{31CBC384-2696-56D7-EA22-B6F7583833D6}"/>
              </a:ext>
            </a:extLst>
          </p:cNvPr>
          <p:cNvGrpSpPr>
            <a:grpSpLocks/>
          </p:cNvGrpSpPr>
          <p:nvPr/>
        </p:nvGrpSpPr>
        <p:grpSpPr bwMode="auto">
          <a:xfrm>
            <a:off x="6788942" y="492446"/>
            <a:ext cx="8139170" cy="2757744"/>
            <a:chOff x="461820" y="1624146"/>
            <a:chExt cx="2244667" cy="1866725"/>
          </a:xfrm>
        </p:grpSpPr>
        <p:sp>
          <p:nvSpPr>
            <p:cNvPr id="15" name="CasellaDiTesto 38">
              <a:extLst>
                <a:ext uri="{FF2B5EF4-FFF2-40B4-BE49-F238E27FC236}">
                  <a16:creationId xmlns:a16="http://schemas.microsoft.com/office/drawing/2014/main" id="{4B6965EC-A109-DFA8-B461-66AB9B002D44}"/>
                </a:ext>
              </a:extLst>
            </p:cNvPr>
            <p:cNvSpPr txBox="1"/>
            <p:nvPr/>
          </p:nvSpPr>
          <p:spPr>
            <a:xfrm>
              <a:off x="461820" y="1894982"/>
              <a:ext cx="2244667" cy="159588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a:lnSpc>
                  <a:spcPct val="107000"/>
                </a:lnSpc>
                <a:spcAft>
                  <a:spcPts val="800"/>
                </a:spcAft>
              </a:pPr>
              <a:r>
                <a:rPr lang="fr-FR" kern="100" dirty="0">
                  <a:latin typeface="Open Sans" pitchFamily="2" charset="0"/>
                  <a:ea typeface="Open Sans" pitchFamily="2" charset="0"/>
                  <a:cs typeface="Open Sans" pitchFamily="2" charset="0"/>
                </a:rPr>
                <a:t>Définir des </a:t>
              </a:r>
              <a:r>
                <a:rPr lang="fr-FR" b="1" kern="100" dirty="0">
                  <a:latin typeface="Open Sans" pitchFamily="2" charset="0"/>
                  <a:ea typeface="Open Sans" pitchFamily="2" charset="0"/>
                  <a:cs typeface="Open Sans" pitchFamily="2" charset="0"/>
                </a:rPr>
                <a:t>procédures et des outils internes de suivi et d’évaluation </a:t>
              </a:r>
              <a:r>
                <a:rPr lang="fr-FR" kern="100" dirty="0">
                  <a:latin typeface="Open Sans" pitchFamily="2" charset="0"/>
                  <a:ea typeface="Open Sans" pitchFamily="2" charset="0"/>
                  <a:cs typeface="Open Sans" pitchFamily="2" charset="0"/>
                </a:rPr>
                <a:t>en adéquation avec la complexité du partenariat/projet
La </a:t>
              </a:r>
              <a:r>
                <a:rPr lang="fr-FR" b="1" kern="100" dirty="0">
                  <a:latin typeface="Open Sans" pitchFamily="2" charset="0"/>
                  <a:ea typeface="Open Sans" pitchFamily="2" charset="0"/>
                  <a:cs typeface="Open Sans" pitchFamily="2" charset="0"/>
                </a:rPr>
                <a:t>stratégie de suivi </a:t>
              </a:r>
              <a:r>
                <a:rPr lang="fr-FR" kern="100" dirty="0">
                  <a:latin typeface="Open Sans" pitchFamily="2" charset="0"/>
                  <a:ea typeface="Open Sans" pitchFamily="2" charset="0"/>
                  <a:cs typeface="Open Sans" pitchFamily="2" charset="0"/>
                </a:rPr>
                <a:t>du projet doit être adaptée aux Groupes de tâches et </a:t>
              </a:r>
              <a:r>
                <a:rPr lang="fr-FR" b="1" kern="100" dirty="0">
                  <a:latin typeface="Open Sans" pitchFamily="2" charset="0"/>
                  <a:ea typeface="Open Sans" pitchFamily="2" charset="0"/>
                  <a:cs typeface="Open Sans" pitchFamily="2" charset="0"/>
                </a:rPr>
                <a:t>compatible</a:t>
              </a:r>
              <a:r>
                <a:rPr lang="fr-FR" kern="100" dirty="0">
                  <a:latin typeface="Open Sans" pitchFamily="2" charset="0"/>
                  <a:ea typeface="Open Sans" pitchFamily="2" charset="0"/>
                  <a:cs typeface="Open Sans" pitchFamily="2" charset="0"/>
                </a:rPr>
                <a:t> avec les procédures de gestion du projet 
Un </a:t>
              </a:r>
              <a:r>
                <a:rPr lang="fr-FR" b="1" kern="100" dirty="0">
                  <a:latin typeface="Open Sans" pitchFamily="2" charset="0"/>
                  <a:ea typeface="Open Sans" pitchFamily="2" charset="0"/>
                  <a:cs typeface="Open Sans" pitchFamily="2" charset="0"/>
                </a:rPr>
                <a:t>plan de suivi ou d’évaluation </a:t>
              </a:r>
              <a:r>
                <a:rPr lang="fr-FR" kern="100" dirty="0">
                  <a:latin typeface="Open Sans" pitchFamily="2" charset="0"/>
                  <a:ea typeface="Open Sans" pitchFamily="2" charset="0"/>
                  <a:cs typeface="Open Sans" pitchFamily="2" charset="0"/>
                </a:rPr>
                <a:t>est fortement recommandé, ainsi qu’un plan de prévention et d’adaptation aux risques (également dans les réalisations du GT1).</a:t>
              </a:r>
              <a:endParaRPr lang="it-IT" kern="100" dirty="0">
                <a:latin typeface="Open Sans" pitchFamily="2" charset="0"/>
                <a:ea typeface="Open Sans" pitchFamily="2" charset="0"/>
                <a:cs typeface="Open Sans" pitchFamily="2" charset="0"/>
              </a:endParaRPr>
            </a:p>
          </p:txBody>
        </p:sp>
        <p:sp>
          <p:nvSpPr>
            <p:cNvPr id="16" name="Rettangolo 12">
              <a:extLst>
                <a:ext uri="{FF2B5EF4-FFF2-40B4-BE49-F238E27FC236}">
                  <a16:creationId xmlns:a16="http://schemas.microsoft.com/office/drawing/2014/main" id="{2686FC60-9D35-11C5-3808-5312AD754B54}"/>
                </a:ext>
              </a:extLst>
            </p:cNvPr>
            <p:cNvSpPr>
              <a:spLocks noChangeArrowheads="1"/>
            </p:cNvSpPr>
            <p:nvPr/>
          </p:nvSpPr>
          <p:spPr bwMode="auto">
            <a:xfrm>
              <a:off x="461820" y="1624146"/>
              <a:ext cx="2244667" cy="27083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17" name="Freccia a destra 16">
            <a:extLst>
              <a:ext uri="{FF2B5EF4-FFF2-40B4-BE49-F238E27FC236}">
                <a16:creationId xmlns:a16="http://schemas.microsoft.com/office/drawing/2014/main" id="{8B66F103-A65C-7D9D-177B-C4E0EC613FEA}"/>
              </a:ext>
            </a:extLst>
          </p:cNvPr>
          <p:cNvSpPr/>
          <p:nvPr/>
        </p:nvSpPr>
        <p:spPr>
          <a:xfrm>
            <a:off x="5771602" y="2265774"/>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dirty="0"/>
          </a:p>
        </p:txBody>
      </p:sp>
      <p:sp>
        <p:nvSpPr>
          <p:cNvPr id="18" name="Freccia a destra 17">
            <a:extLst>
              <a:ext uri="{FF2B5EF4-FFF2-40B4-BE49-F238E27FC236}">
                <a16:creationId xmlns:a16="http://schemas.microsoft.com/office/drawing/2014/main" id="{E33982DD-08FF-849E-20A1-BC4AEED065AB}"/>
              </a:ext>
            </a:extLst>
          </p:cNvPr>
          <p:cNvSpPr/>
          <p:nvPr/>
        </p:nvSpPr>
        <p:spPr>
          <a:xfrm>
            <a:off x="5771833" y="5557704"/>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16955481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err="1"/>
              <a:t>Efficacité</a:t>
            </a:r>
            <a:r>
              <a:rPr lang="en-US" cap="none" dirty="0"/>
              <a:t> : conseils et </a:t>
            </a:r>
            <a:r>
              <a:rPr lang="en-US" cap="none" dirty="0" err="1"/>
              <a:t>recommandations</a:t>
            </a:r>
            <a:endParaRPr lang="en-FR" dirty="0"/>
          </a:p>
        </p:txBody>
      </p:sp>
      <p:sp>
        <p:nvSpPr>
          <p:cNvPr id="7" name="CuadroTexto 6">
            <a:extLst>
              <a:ext uri="{FF2B5EF4-FFF2-40B4-BE49-F238E27FC236}">
                <a16:creationId xmlns:a16="http://schemas.microsoft.com/office/drawing/2014/main" id="{6267FB66-5AE8-7CC5-CF4F-E06725280E57}"/>
              </a:ext>
            </a:extLst>
          </p:cNvPr>
          <p:cNvSpPr txBox="1"/>
          <p:nvPr/>
        </p:nvSpPr>
        <p:spPr>
          <a:xfrm>
            <a:off x="621734" y="1106532"/>
            <a:ext cx="13959764" cy="6364819"/>
          </a:xfrm>
          <a:prstGeom prst="rect">
            <a:avLst/>
          </a:prstGeom>
          <a:noFill/>
        </p:spPr>
        <p:txBody>
          <a:bodyPr wrap="square">
            <a:spAutoFit/>
          </a:bodyPr>
          <a:lstStyle/>
          <a:p>
            <a:pPr marL="342900" indent="-342900">
              <a:spcBef>
                <a:spcPct val="20000"/>
              </a:spcBef>
              <a:spcAft>
                <a:spcPts val="1800"/>
              </a:spcAft>
              <a:buFont typeface="Arial" panose="020B0604020202020204" pitchFamily="34" charset="0"/>
              <a:buChar char="•"/>
            </a:pPr>
            <a:r>
              <a:rPr lang="fr-FR" altLang="it-IT" sz="2200" dirty="0">
                <a:latin typeface="Open Sans" panose="020B0606030504020204" pitchFamily="34" charset="0"/>
                <a:ea typeface="Open Sans" panose="020B0606030504020204" pitchFamily="34" charset="0"/>
                <a:cs typeface="Open Sans" panose="020B0606030504020204" pitchFamily="34" charset="0"/>
              </a:rPr>
              <a:t>Une mauvaise conception de projet signifie une mauvaise gestion de projet ; définir une structure </a:t>
            </a:r>
            <a:r>
              <a:rPr lang="fr-FR" altLang="it-IT" sz="2200" b="1" dirty="0">
                <a:latin typeface="Open Sans" panose="020B0606030504020204" pitchFamily="34" charset="0"/>
                <a:ea typeface="Open Sans" panose="020B0606030504020204" pitchFamily="34" charset="0"/>
                <a:cs typeface="Open Sans" panose="020B0606030504020204" pitchFamily="34" charset="0"/>
              </a:rPr>
              <a:t>simple mais efficace </a:t>
            </a:r>
            <a:r>
              <a:rPr lang="fr-FR" altLang="it-IT" sz="2200" dirty="0">
                <a:latin typeface="Open Sans" panose="020B0606030504020204" pitchFamily="34" charset="0"/>
                <a:ea typeface="Open Sans" panose="020B0606030504020204" pitchFamily="34" charset="0"/>
                <a:cs typeface="Open Sans" panose="020B0606030504020204" pitchFamily="34" charset="0"/>
              </a:rPr>
              <a:t>pour gérer votre projet et </a:t>
            </a:r>
            <a:r>
              <a:rPr lang="fr-FR" altLang="it-IT" sz="2200" b="1" dirty="0">
                <a:latin typeface="Open Sans" panose="020B0606030504020204" pitchFamily="34" charset="0"/>
                <a:ea typeface="Open Sans" panose="020B0606030504020204" pitchFamily="34" charset="0"/>
                <a:cs typeface="Open Sans" panose="020B0606030504020204" pitchFamily="34" charset="0"/>
              </a:rPr>
              <a:t>des règles efficaces de prise de décision impliquant l’ensemble des partenaires du projet ;</a:t>
            </a:r>
            <a:r>
              <a:rPr lang="fr-FR" altLang="it-IT" sz="2200" dirty="0">
                <a:latin typeface="Open Sans" panose="020B0606030504020204" pitchFamily="34" charset="0"/>
                <a:ea typeface="Open Sans" panose="020B0606030504020204" pitchFamily="34" charset="0"/>
                <a:cs typeface="Open Sans" panose="020B0606030504020204" pitchFamily="34" charset="0"/>
              </a:rPr>
              <a:t>
Qui est responsable de la production de rapports en temps voulu ? </a:t>
            </a:r>
            <a:r>
              <a:rPr lang="fr-FR" altLang="it-IT" sz="2200" b="1" dirty="0">
                <a:latin typeface="Open Sans" panose="020B0606030504020204" pitchFamily="34" charset="0"/>
                <a:ea typeface="Open Sans" panose="020B0606030504020204" pitchFamily="34" charset="0"/>
                <a:cs typeface="Open Sans" panose="020B0606030504020204" pitchFamily="34" charset="0"/>
              </a:rPr>
              <a:t>Règle d’or pour vos partenaires : pas de </a:t>
            </a:r>
            <a:r>
              <a:rPr lang="fr-FR" altLang="it-IT" sz="2200" b="1" dirty="0" err="1">
                <a:latin typeface="Open Sans" panose="020B0606030504020204" pitchFamily="34" charset="0"/>
                <a:ea typeface="Open Sans" panose="020B0606030504020204" pitchFamily="34" charset="0"/>
                <a:cs typeface="Open Sans" panose="020B0606030504020204" pitchFamily="34" charset="0"/>
              </a:rPr>
              <a:t>reporting</a:t>
            </a:r>
            <a:r>
              <a:rPr lang="fr-FR" altLang="it-IT" sz="2200" b="1" dirty="0">
                <a:latin typeface="Open Sans" panose="020B0606030504020204" pitchFamily="34" charset="0"/>
                <a:ea typeface="Open Sans" panose="020B0606030504020204" pitchFamily="34" charset="0"/>
                <a:cs typeface="Open Sans" panose="020B0606030504020204" pitchFamily="34" charset="0"/>
              </a:rPr>
              <a:t> en temps voulu = pas de transfert d’argent !</a:t>
            </a:r>
            <a:r>
              <a:rPr lang="fr-FR" altLang="it-IT" sz="2200" dirty="0">
                <a:latin typeface="Open Sans" panose="020B0606030504020204" pitchFamily="34" charset="0"/>
                <a:ea typeface="Open Sans" panose="020B0606030504020204" pitchFamily="34" charset="0"/>
                <a:cs typeface="Open Sans" panose="020B0606030504020204" pitchFamily="34" charset="0"/>
              </a:rPr>
              <a:t>
Identifier les </a:t>
            </a:r>
            <a:r>
              <a:rPr lang="fr-FR" altLang="it-IT" sz="2200" b="1" dirty="0">
                <a:latin typeface="Open Sans" panose="020B0606030504020204" pitchFamily="34" charset="0"/>
                <a:ea typeface="Open Sans" panose="020B0606030504020204" pitchFamily="34" charset="0"/>
                <a:cs typeface="Open Sans" panose="020B0606030504020204" pitchFamily="34" charset="0"/>
              </a:rPr>
              <a:t>PP/personnel en charge des différents Groupes de Tâches, </a:t>
            </a:r>
            <a:r>
              <a:rPr lang="fr-FR" altLang="it-IT" sz="2200" dirty="0">
                <a:latin typeface="Open Sans" panose="020B0606030504020204" pitchFamily="34" charset="0"/>
                <a:ea typeface="Open Sans" panose="020B0606030504020204" pitchFamily="34" charset="0"/>
                <a:cs typeface="Open Sans" panose="020B0606030504020204" pitchFamily="34" charset="0"/>
              </a:rPr>
              <a:t>capables de prendre en charge la tâche de </a:t>
            </a:r>
            <a:r>
              <a:rPr lang="fr-FR" altLang="it-IT" sz="2200" dirty="0" err="1">
                <a:latin typeface="Open Sans" panose="020B0606030504020204" pitchFamily="34" charset="0"/>
                <a:ea typeface="Open Sans" panose="020B0606030504020204" pitchFamily="34" charset="0"/>
                <a:cs typeface="Open Sans" panose="020B0606030504020204" pitchFamily="34" charset="0"/>
              </a:rPr>
              <a:t>reporting</a:t>
            </a:r>
            <a:r>
              <a:rPr lang="fr-FR" altLang="it-IT" sz="2200" dirty="0">
                <a:latin typeface="Open Sans" panose="020B0606030504020204" pitchFamily="34" charset="0"/>
                <a:ea typeface="Open Sans" panose="020B0606030504020204" pitchFamily="34" charset="0"/>
                <a:cs typeface="Open Sans" panose="020B0606030504020204" pitchFamily="34" charset="0"/>
              </a:rPr>
              <a:t>, responsables des </a:t>
            </a:r>
            <a:r>
              <a:rPr lang="fr-FR" altLang="it-IT" sz="2200" b="1" dirty="0">
                <a:latin typeface="Open Sans" panose="020B0606030504020204" pitchFamily="34" charset="0"/>
                <a:ea typeface="Open Sans" panose="020B0606030504020204" pitchFamily="34" charset="0"/>
                <a:cs typeface="Open Sans" panose="020B0606030504020204" pitchFamily="34" charset="0"/>
              </a:rPr>
              <a:t>procédures de passation de marché</a:t>
            </a:r>
            <a:r>
              <a:rPr lang="fr-FR" altLang="it-IT" sz="2200" dirty="0">
                <a:latin typeface="Open Sans" panose="020B0606030504020204" pitchFamily="34" charset="0"/>
                <a:ea typeface="Open Sans" panose="020B0606030504020204" pitchFamily="34" charset="0"/>
                <a:cs typeface="Open Sans" panose="020B0606030504020204" pitchFamily="34" charset="0"/>
              </a:rPr>
              <a:t>. Le manque d’attention portée à cette tâche peut retarder considérablement la mise en œuvre du projet.
Décrire les </a:t>
            </a:r>
            <a:r>
              <a:rPr lang="fr-FR" altLang="it-IT" sz="2200" b="1" dirty="0">
                <a:latin typeface="Open Sans" panose="020B0606030504020204" pitchFamily="34" charset="0"/>
                <a:ea typeface="Open Sans" panose="020B0606030504020204" pitchFamily="34" charset="0"/>
                <a:cs typeface="Open Sans" panose="020B0606030504020204" pitchFamily="34" charset="0"/>
              </a:rPr>
              <a:t>modalités de contrôle interne prévues</a:t>
            </a:r>
            <a:r>
              <a:rPr lang="fr-FR" altLang="it-IT" sz="2200" dirty="0">
                <a:latin typeface="Open Sans" panose="020B0606030504020204" pitchFamily="34" charset="0"/>
                <a:ea typeface="Open Sans" panose="020B0606030504020204" pitchFamily="34" charset="0"/>
                <a:cs typeface="Open Sans" panose="020B0606030504020204" pitchFamily="34" charset="0"/>
              </a:rPr>
              <a:t>, les responsables et l’influence de ce contrôle sur le système de prise de décision ;
Identifier (ou définir le profil à embaucher) le personnel obligatoire à nommer au niveau de chef de file selon les exigences du programme : coordinateur de projet, coordinateur financier et responsable de la communication (expérience pertinente et avérée pour assurer la bonne gestion et la mise en œuvre de projets de coopération transnationale méditerranéenne exigeants et complexes, niveau supérieur – 5+ ans recommandés)</a:t>
            </a:r>
            <a:endParaRPr lang="en-GB" altLang="it-IT" sz="22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itle 4">
            <a:extLst>
              <a:ext uri="{FF2B5EF4-FFF2-40B4-BE49-F238E27FC236}">
                <a16:creationId xmlns:a16="http://schemas.microsoft.com/office/drawing/2014/main" id="{2734A0FF-52D5-B75F-8E7D-733FB2523545}"/>
              </a:ext>
            </a:extLst>
          </p:cNvPr>
          <p:cNvSpPr txBox="1">
            <a:spLocks/>
          </p:cNvSpPr>
          <p:nvPr/>
        </p:nvSpPr>
        <p:spPr>
          <a:xfrm>
            <a:off x="950035" y="2262796"/>
            <a:ext cx="13631463" cy="593506"/>
          </a:xfrm>
          <a:prstGeom prst="rect">
            <a:avLst/>
          </a:prstGeom>
        </p:spPr>
        <p:txBody>
          <a:bodyPr/>
          <a:lstStyle>
            <a:lvl1pPr algn="l" defTabSz="1133947" rtl="0" eaLnBrk="1" latinLnBrk="0" hangingPunct="1">
              <a:lnSpc>
                <a:spcPct val="90000"/>
              </a:lnSpc>
              <a:spcBef>
                <a:spcPct val="0"/>
              </a:spcBef>
              <a:buNone/>
              <a:defRPr sz="4000" b="1" kern="1200" cap="small"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endParaRPr lang="en-FR" cap="none" dirty="0"/>
          </a:p>
        </p:txBody>
      </p:sp>
    </p:spTree>
    <p:extLst>
      <p:ext uri="{BB962C8B-B14F-4D97-AF65-F5344CB8AC3E}">
        <p14:creationId xmlns:p14="http://schemas.microsoft.com/office/powerpoint/2010/main" val="16936552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a:t>5 – </a:t>
            </a:r>
            <a:r>
              <a:rPr lang="en-US" cap="none" dirty="0" err="1"/>
              <a:t>Efficacité</a:t>
            </a:r>
            <a:r>
              <a:rPr lang="en-US" cap="none" dirty="0"/>
              <a:t> : 12/100 points (1/2)</a:t>
            </a:r>
            <a:endParaRPr lang="en-FR" cap="none" dirty="0"/>
          </a:p>
        </p:txBody>
      </p:sp>
      <p:grpSp>
        <p:nvGrpSpPr>
          <p:cNvPr id="21" name="Gruppo 13">
            <a:extLst>
              <a:ext uri="{FF2B5EF4-FFF2-40B4-BE49-F238E27FC236}">
                <a16:creationId xmlns:a16="http://schemas.microsoft.com/office/drawing/2014/main" id="{C80EC0BC-0F79-D1E3-F7BD-1BB1DFA0367D}"/>
              </a:ext>
            </a:extLst>
          </p:cNvPr>
          <p:cNvGrpSpPr>
            <a:grpSpLocks/>
          </p:cNvGrpSpPr>
          <p:nvPr/>
        </p:nvGrpSpPr>
        <p:grpSpPr bwMode="auto">
          <a:xfrm>
            <a:off x="444500" y="1607418"/>
            <a:ext cx="5715001" cy="3034135"/>
            <a:chOff x="461820" y="1579954"/>
            <a:chExt cx="1910618" cy="1539685"/>
          </a:xfrm>
        </p:grpSpPr>
        <p:sp>
          <p:nvSpPr>
            <p:cNvPr id="22" name="CasellaDiTesto 38">
              <a:extLst>
                <a:ext uri="{FF2B5EF4-FFF2-40B4-BE49-F238E27FC236}">
                  <a16:creationId xmlns:a16="http://schemas.microsoft.com/office/drawing/2014/main" id="{0EEE80A8-5677-1EDC-A0CB-E388D58432CA}"/>
                </a:ext>
              </a:extLst>
            </p:cNvPr>
            <p:cNvSpPr txBox="1"/>
            <p:nvPr/>
          </p:nvSpPr>
          <p:spPr>
            <a:xfrm>
              <a:off x="461820" y="1838942"/>
              <a:ext cx="1910618" cy="1280697"/>
            </a:xfrm>
            <a:prstGeom prst="rect">
              <a:avLst/>
            </a:prstGeom>
            <a:solidFill>
              <a:srgbClr val="00B0F0"/>
            </a:solidFill>
          </p:spPr>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eaLnBrk="1" hangingPunct="1">
                <a:defRPr/>
              </a:pPr>
              <a:endParaRPr lang="en-US" altLang="it-IT"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just" eaLnBrk="1" hangingPunct="1">
                <a:defRPr/>
              </a:pPr>
              <a:r>
                <a:rPr lang="fr-FR" sz="2000" dirty="0">
                  <a:solidFill>
                    <a:schemeClr val="bg1"/>
                  </a:solidFill>
                  <a:latin typeface="Open Sans" panose="020B0606030504020204" pitchFamily="34" charset="0"/>
                  <a:ea typeface="Times New Roman" panose="02020603050405020304" pitchFamily="18" charset="0"/>
                </a:rPr>
                <a:t>Dans quelle mesure le projet proposé est-il </a:t>
              </a:r>
              <a:r>
                <a:rPr lang="fr-FR" sz="2000" b="1" dirty="0">
                  <a:solidFill>
                    <a:schemeClr val="bg1"/>
                  </a:solidFill>
                  <a:latin typeface="Open Sans" panose="020B0606030504020204" pitchFamily="34" charset="0"/>
                  <a:ea typeface="Times New Roman" panose="02020603050405020304" pitchFamily="18" charset="0"/>
                </a:rPr>
                <a:t>durable :</a:t>
              </a:r>
              <a:r>
                <a:rPr lang="fr-FR" sz="2000" dirty="0">
                  <a:solidFill>
                    <a:schemeClr val="bg1"/>
                  </a:solidFill>
                  <a:latin typeface="Open Sans" panose="020B0606030504020204" pitchFamily="34" charset="0"/>
                  <a:ea typeface="Times New Roman" panose="02020603050405020304" pitchFamily="18" charset="0"/>
                </a:rPr>
                <a:t> 
-</a:t>
              </a:r>
              <a:r>
                <a:rPr lang="fr-FR" sz="2000" b="1" dirty="0">
                  <a:solidFill>
                    <a:schemeClr val="bg1"/>
                  </a:solidFill>
                  <a:latin typeface="Open Sans" panose="020B0606030504020204" pitchFamily="34" charset="0"/>
                  <a:ea typeface="Times New Roman" panose="02020603050405020304" pitchFamily="18" charset="0"/>
                </a:rPr>
                <a:t>financièrement 
-techniquement
- au niveau politique/institutionnel 
- sur le plan environnemental </a:t>
              </a:r>
              <a:r>
                <a:rPr lang="fr-FR" sz="2000" dirty="0">
                  <a:solidFill>
                    <a:schemeClr val="bg1"/>
                  </a:solidFill>
                  <a:latin typeface="Open Sans" panose="020B0606030504020204" pitchFamily="34" charset="0"/>
                  <a:ea typeface="Times New Roman" panose="02020603050405020304" pitchFamily="18" charset="0"/>
                </a:rPr>
                <a:t>(le cas échéant)</a:t>
              </a:r>
              <a:endParaRPr lang="en-US" sz="2000" dirty="0">
                <a:effectLst/>
                <a:latin typeface="Open Sans" panose="020B0606030504020204" pitchFamily="34" charset="0"/>
                <a:ea typeface="Times New Roman" panose="02020603050405020304" pitchFamily="18" charset="0"/>
              </a:endParaRPr>
            </a:p>
          </p:txBody>
        </p:sp>
        <p:sp>
          <p:nvSpPr>
            <p:cNvPr id="23" name="Rettangolo 12">
              <a:extLst>
                <a:ext uri="{FF2B5EF4-FFF2-40B4-BE49-F238E27FC236}">
                  <a16:creationId xmlns:a16="http://schemas.microsoft.com/office/drawing/2014/main" id="{9C26951A-81C8-7F49-8E0F-048EE1A27C61}"/>
                </a:ext>
              </a:extLst>
            </p:cNvPr>
            <p:cNvSpPr>
              <a:spLocks noChangeArrowheads="1"/>
            </p:cNvSpPr>
            <p:nvPr/>
          </p:nvSpPr>
          <p:spPr bwMode="auto">
            <a:xfrm>
              <a:off x="461820" y="1579954"/>
              <a:ext cx="1910618" cy="359220"/>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5.1 </a:t>
              </a:r>
              <a:r>
                <a:rPr lang="fr-FR" sz="2000" b="1" dirty="0">
                  <a:latin typeface="Open Sans" panose="020B0606030504020204" pitchFamily="34" charset="0"/>
                  <a:ea typeface="Open Sans" panose="020B0606030504020204" pitchFamily="34" charset="0"/>
                  <a:cs typeface="Open Sans" panose="020B0606030504020204" pitchFamily="34" charset="0"/>
                </a:rPr>
                <a:t>Durabilité
(Section 3.5.1 Formulaire électronique</a:t>
              </a:r>
              <a:r>
                <a:rPr lang="it-IT" sz="1400" b="1" dirty="0">
                  <a:latin typeface="Open Sans" panose="020B0606030504020204" pitchFamily="34" charset="0"/>
                  <a:ea typeface="Open Sans" panose="020B0606030504020204" pitchFamily="34" charset="0"/>
                  <a:cs typeface="Open Sans" panose="020B0606030504020204" pitchFamily="34" charset="0"/>
                </a:rPr>
                <a:t>)</a:t>
              </a:r>
              <a:endParaRPr lang="it-IT" sz="2000" b="1"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 name="Gruppo 3">
            <a:extLst>
              <a:ext uri="{FF2B5EF4-FFF2-40B4-BE49-F238E27FC236}">
                <a16:creationId xmlns:a16="http://schemas.microsoft.com/office/drawing/2014/main" id="{63EBA5BF-9813-C254-99CC-26AE9E7BD2BB}"/>
              </a:ext>
            </a:extLst>
          </p:cNvPr>
          <p:cNvGrpSpPr>
            <a:grpSpLocks/>
          </p:cNvGrpSpPr>
          <p:nvPr/>
        </p:nvGrpSpPr>
        <p:grpSpPr bwMode="auto">
          <a:xfrm>
            <a:off x="7265477" y="1653584"/>
            <a:ext cx="7736421" cy="4088761"/>
            <a:chOff x="461820" y="1648033"/>
            <a:chExt cx="2244667" cy="2279489"/>
          </a:xfrm>
        </p:grpSpPr>
        <p:sp>
          <p:nvSpPr>
            <p:cNvPr id="6" name="CasellaDiTesto 38">
              <a:extLst>
                <a:ext uri="{FF2B5EF4-FFF2-40B4-BE49-F238E27FC236}">
                  <a16:creationId xmlns:a16="http://schemas.microsoft.com/office/drawing/2014/main" id="{277C2634-2536-861E-A26F-AFCD99C2DF86}"/>
                </a:ext>
              </a:extLst>
            </p:cNvPr>
            <p:cNvSpPr txBox="1"/>
            <p:nvPr/>
          </p:nvSpPr>
          <p:spPr>
            <a:xfrm>
              <a:off x="461820" y="1834176"/>
              <a:ext cx="2244667" cy="209334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eaLnBrk="1" hangingPunct="1">
                <a:defRPr/>
              </a:pPr>
              <a:endParaRPr lang="en-US" altLang="it-IT" sz="1800" dirty="0">
                <a:latin typeface="Open Sans" panose="020B0606030504020204" pitchFamily="34" charset="0"/>
                <a:ea typeface="Open Sans" panose="020B0606030504020204" pitchFamily="34" charset="0"/>
                <a:cs typeface="Open Sans" panose="020B0606030504020204" pitchFamily="34" charset="0"/>
              </a:endParaRPr>
            </a:p>
            <a:p>
              <a:pPr marL="342900" indent="-342900" eaLnBrk="1" hangingPunct="1">
                <a:buFont typeface="Arial" panose="020B0604020202020204" pitchFamily="34" charset="0"/>
                <a:buChar char="•"/>
                <a:defRPr/>
              </a:pPr>
              <a:r>
                <a:rPr lang="fr-FR" altLang="it-IT" sz="2000" b="1" dirty="0">
                  <a:latin typeface="Open Sans" panose="020B0606030504020204" pitchFamily="34" charset="0"/>
                  <a:ea typeface="Open Sans" panose="020B0606030504020204" pitchFamily="34" charset="0"/>
                  <a:cs typeface="Open Sans" panose="020B0606030504020204" pitchFamily="34" charset="0"/>
                </a:rPr>
                <a:t>Financièrement</a:t>
              </a:r>
              <a:r>
                <a:rPr lang="fr-FR" altLang="it-IT" sz="2000" dirty="0">
                  <a:latin typeface="Open Sans" panose="020B0606030504020204" pitchFamily="34" charset="0"/>
                  <a:ea typeface="Open Sans" panose="020B0606030504020204" pitchFamily="34" charset="0"/>
                  <a:cs typeface="Open Sans" panose="020B0606030504020204" pitchFamily="34" charset="0"/>
                </a:rPr>
                <a:t> : expliquez comment les résultats seront financés et maintenus après la fin du projet
</a:t>
              </a:r>
              <a:r>
                <a:rPr lang="fr-FR" altLang="it-IT" sz="2000" b="1" dirty="0">
                  <a:latin typeface="Open Sans" panose="020B0606030504020204" pitchFamily="34" charset="0"/>
                  <a:ea typeface="Open Sans" panose="020B0606030504020204" pitchFamily="34" charset="0"/>
                  <a:cs typeface="Open Sans" panose="020B0606030504020204" pitchFamily="34" charset="0"/>
                </a:rPr>
                <a:t>Techniquement</a:t>
              </a:r>
              <a:r>
                <a:rPr lang="fr-FR" altLang="it-IT" sz="2000" dirty="0">
                  <a:latin typeface="Open Sans" panose="020B0606030504020204" pitchFamily="34" charset="0"/>
                  <a:ea typeface="Open Sans" panose="020B0606030504020204" pitchFamily="34" charset="0"/>
                  <a:cs typeface="Open Sans" panose="020B0606030504020204" pitchFamily="34" charset="0"/>
                </a:rPr>
                <a:t> : comment la « propriété » et l’utilisation des résultats du projet seront soutenues après la vie du projet
</a:t>
              </a:r>
              <a:r>
                <a:rPr lang="fr-FR" altLang="it-IT" sz="2000" b="1" dirty="0">
                  <a:latin typeface="Open Sans" panose="020B0606030504020204" pitchFamily="34" charset="0"/>
                  <a:ea typeface="Open Sans" panose="020B0606030504020204" pitchFamily="34" charset="0"/>
                  <a:cs typeface="Open Sans" panose="020B0606030504020204" pitchFamily="34" charset="0"/>
                </a:rPr>
                <a:t>Au niveau politique </a:t>
              </a:r>
              <a:r>
                <a:rPr lang="fr-FR" altLang="it-IT" sz="2000" dirty="0">
                  <a:latin typeface="Open Sans" panose="020B0606030504020204" pitchFamily="34" charset="0"/>
                  <a:ea typeface="Open Sans" panose="020B0606030504020204" pitchFamily="34" charset="0"/>
                  <a:cs typeface="Open Sans" panose="020B0606030504020204" pitchFamily="34" charset="0"/>
                </a:rPr>
                <a:t>: le projet conduira-t-il à une amélioration de la législation, des codes de conduite, des méthodes, etc.? Engagement des institutions publiques dans l’adoption des résultats du projet
</a:t>
              </a:r>
              <a:r>
                <a:rPr lang="fr-FR" altLang="it-IT" sz="2000" b="1" dirty="0">
                  <a:latin typeface="Open Sans" panose="020B0606030504020204" pitchFamily="34" charset="0"/>
                  <a:ea typeface="Open Sans" panose="020B0606030504020204" pitchFamily="34" charset="0"/>
                  <a:cs typeface="Open Sans" panose="020B0606030504020204" pitchFamily="34" charset="0"/>
                </a:rPr>
                <a:t>Sur le plan environnemental </a:t>
              </a:r>
              <a:r>
                <a:rPr lang="fr-FR" altLang="it-IT" sz="2000" dirty="0">
                  <a:latin typeface="Open Sans" panose="020B0606030504020204" pitchFamily="34" charset="0"/>
                  <a:ea typeface="Open Sans" panose="020B0606030504020204" pitchFamily="34" charset="0"/>
                  <a:cs typeface="Open Sans" panose="020B0606030504020204" pitchFamily="34" charset="0"/>
                </a:rPr>
                <a:t>(le cas échéant), le projet générera-t-il des externalités environnementales positives ?</a:t>
              </a:r>
              <a:endParaRPr lang="en-US" altLang="it-IT"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Rettangolo 12">
              <a:extLst>
                <a:ext uri="{FF2B5EF4-FFF2-40B4-BE49-F238E27FC236}">
                  <a16:creationId xmlns:a16="http://schemas.microsoft.com/office/drawing/2014/main" id="{2C69FFD5-441E-0FDC-6054-0CCC0A95FB71}"/>
                </a:ext>
              </a:extLst>
            </p:cNvPr>
            <p:cNvSpPr>
              <a:spLocks noChangeArrowheads="1"/>
            </p:cNvSpPr>
            <p:nvPr/>
          </p:nvSpPr>
          <p:spPr bwMode="auto">
            <a:xfrm>
              <a:off x="461820" y="1648033"/>
              <a:ext cx="2244667" cy="22306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14" name="Freccia a destra 13">
            <a:extLst>
              <a:ext uri="{FF2B5EF4-FFF2-40B4-BE49-F238E27FC236}">
                <a16:creationId xmlns:a16="http://schemas.microsoft.com/office/drawing/2014/main" id="{DD1776EC-9B0E-1EF9-4013-6C32BF9D24E6}"/>
              </a:ext>
            </a:extLst>
          </p:cNvPr>
          <p:cNvSpPr/>
          <p:nvPr/>
        </p:nvSpPr>
        <p:spPr>
          <a:xfrm>
            <a:off x="6304275" y="3285788"/>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dirty="0"/>
          </a:p>
        </p:txBody>
      </p:sp>
    </p:spTree>
    <p:extLst>
      <p:ext uri="{BB962C8B-B14F-4D97-AF65-F5344CB8AC3E}">
        <p14:creationId xmlns:p14="http://schemas.microsoft.com/office/powerpoint/2010/main" val="12051505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a:t>5 – </a:t>
            </a:r>
            <a:r>
              <a:rPr lang="en-US" cap="none" dirty="0" err="1"/>
              <a:t>Efficacité</a:t>
            </a:r>
            <a:r>
              <a:rPr lang="en-US" cap="none" dirty="0"/>
              <a:t> (1/2)</a:t>
            </a:r>
            <a:endParaRPr lang="en-FR" cap="none" dirty="0"/>
          </a:p>
        </p:txBody>
      </p:sp>
      <p:grpSp>
        <p:nvGrpSpPr>
          <p:cNvPr id="7" name="Gruppo 13">
            <a:extLst>
              <a:ext uri="{FF2B5EF4-FFF2-40B4-BE49-F238E27FC236}">
                <a16:creationId xmlns:a16="http://schemas.microsoft.com/office/drawing/2014/main" id="{017417DD-5D7D-1A0C-A8CF-3CC08966EFC3}"/>
              </a:ext>
            </a:extLst>
          </p:cNvPr>
          <p:cNvGrpSpPr>
            <a:grpSpLocks/>
          </p:cNvGrpSpPr>
          <p:nvPr/>
        </p:nvGrpSpPr>
        <p:grpSpPr bwMode="auto">
          <a:xfrm>
            <a:off x="570651" y="872967"/>
            <a:ext cx="4770329" cy="3837635"/>
            <a:chOff x="461820" y="1185637"/>
            <a:chExt cx="2286642" cy="2947731"/>
          </a:xfrm>
        </p:grpSpPr>
        <p:sp>
          <p:nvSpPr>
            <p:cNvPr id="8" name="CasellaDiTesto 38">
              <a:extLst>
                <a:ext uri="{FF2B5EF4-FFF2-40B4-BE49-F238E27FC236}">
                  <a16:creationId xmlns:a16="http://schemas.microsoft.com/office/drawing/2014/main" id="{8571AC90-1185-F1F2-199C-FCC4EFBFE319}"/>
                </a:ext>
              </a:extLst>
            </p:cNvPr>
            <p:cNvSpPr txBox="1"/>
            <p:nvPr/>
          </p:nvSpPr>
          <p:spPr>
            <a:xfrm>
              <a:off x="461820" y="1958427"/>
              <a:ext cx="2286642" cy="2174941"/>
            </a:xfrm>
            <a:prstGeom prst="rect">
              <a:avLst/>
            </a:prstGeom>
            <a:solidFill>
              <a:srgbClr val="00B0F0"/>
            </a:solidFill>
          </p:spPr>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eaLnBrk="1" hangingPunct="1">
                <a:defRPr/>
              </a:pPr>
              <a:endParaRPr lang="en-US" altLang="it-IT" dirty="0">
                <a:latin typeface="Open Sans" panose="020B0606030504020204" pitchFamily="34" charset="0"/>
                <a:ea typeface="Open Sans" panose="020B0606030504020204" pitchFamily="34" charset="0"/>
                <a:cs typeface="Open Sans" panose="020B0606030504020204" pitchFamily="34" charset="0"/>
              </a:endParaRPr>
            </a:p>
            <a:p>
              <a:pPr algn="just" eaLnBrk="1" hangingPunct="1">
                <a:defRPr/>
              </a:pPr>
              <a:r>
                <a:rPr lang="fr-FR" sz="2000" dirty="0">
                  <a:solidFill>
                    <a:schemeClr val="bg1"/>
                  </a:solidFill>
                  <a:latin typeface="Open Sans" panose="020B0606030504020204" pitchFamily="34" charset="0"/>
                  <a:ea typeface="Times New Roman" panose="02020603050405020304" pitchFamily="18" charset="0"/>
                </a:rPr>
                <a:t>La proposition est-elle susceptible d’apporter une </a:t>
              </a:r>
              <a:r>
                <a:rPr lang="fr-FR" sz="2000" b="1" dirty="0">
                  <a:solidFill>
                    <a:schemeClr val="bg1"/>
                  </a:solidFill>
                  <a:latin typeface="Open Sans" panose="020B0606030504020204" pitchFamily="34" charset="0"/>
                  <a:ea typeface="Times New Roman" panose="02020603050405020304" pitchFamily="18" charset="0"/>
                </a:rPr>
                <a:t>contribution significative et durable</a:t>
              </a:r>
              <a:r>
                <a:rPr lang="fr-FR" sz="2000" dirty="0">
                  <a:solidFill>
                    <a:schemeClr val="bg1"/>
                  </a:solidFill>
                  <a:latin typeface="Open Sans" panose="020B0606030504020204" pitchFamily="34" charset="0"/>
                  <a:ea typeface="Times New Roman" panose="02020603050405020304" pitchFamily="18" charset="0"/>
                </a:rPr>
                <a:t> à la résolution des défis ciblés par le projet ? Les résultats et les réalisations du projet sont-ils susceptibles d’avoir un impact à long terme bien au-delà de la durée de vie du projet ?</a:t>
              </a:r>
              <a:endParaRPr lang="en-US"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ttangolo 12">
              <a:extLst>
                <a:ext uri="{FF2B5EF4-FFF2-40B4-BE49-F238E27FC236}">
                  <a16:creationId xmlns:a16="http://schemas.microsoft.com/office/drawing/2014/main" id="{CEAECCD2-6106-096B-9C97-9B29F08CA19D}"/>
                </a:ext>
              </a:extLst>
            </p:cNvPr>
            <p:cNvSpPr>
              <a:spLocks noChangeArrowheads="1"/>
            </p:cNvSpPr>
            <p:nvPr/>
          </p:nvSpPr>
          <p:spPr bwMode="auto">
            <a:xfrm>
              <a:off x="461820" y="1185637"/>
              <a:ext cx="2286642" cy="1016548"/>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anchor="ct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5.2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Contribution significative et impact à long terme
(section 3.5.2 Formulaire électronique)</a:t>
              </a:r>
              <a:endParaRPr lang="it-IT" altLang="it-IT"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uppo 15">
            <a:extLst>
              <a:ext uri="{FF2B5EF4-FFF2-40B4-BE49-F238E27FC236}">
                <a16:creationId xmlns:a16="http://schemas.microsoft.com/office/drawing/2014/main" id="{408B9559-1643-D8BC-9A41-4F95597CBF3C}"/>
              </a:ext>
            </a:extLst>
          </p:cNvPr>
          <p:cNvGrpSpPr>
            <a:grpSpLocks/>
          </p:cNvGrpSpPr>
          <p:nvPr/>
        </p:nvGrpSpPr>
        <p:grpSpPr bwMode="auto">
          <a:xfrm>
            <a:off x="577059" y="4875202"/>
            <a:ext cx="4779401" cy="3505487"/>
            <a:chOff x="2928926" y="639629"/>
            <a:chExt cx="2286017" cy="1398749"/>
          </a:xfrm>
        </p:grpSpPr>
        <p:sp>
          <p:nvSpPr>
            <p:cNvPr id="12" name="Rettangolo 41">
              <a:extLst>
                <a:ext uri="{FF2B5EF4-FFF2-40B4-BE49-F238E27FC236}">
                  <a16:creationId xmlns:a16="http://schemas.microsoft.com/office/drawing/2014/main" id="{40C9B90E-E159-9CC6-953D-F8C50DD72F5F}"/>
                </a:ext>
              </a:extLst>
            </p:cNvPr>
            <p:cNvSpPr>
              <a:spLocks noChangeArrowheads="1"/>
            </p:cNvSpPr>
            <p:nvPr/>
          </p:nvSpPr>
          <p:spPr bwMode="auto">
            <a:xfrm>
              <a:off x="2928926" y="1019071"/>
              <a:ext cx="2286017" cy="101930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algn="just" eaLnBrk="1" hangingPunct="1"/>
              <a:r>
                <a:rPr lang="fr-FR" sz="2000" dirty="0">
                  <a:solidFill>
                    <a:schemeClr val="bg1"/>
                  </a:solidFill>
                  <a:latin typeface="Open Sans" panose="020B0606030504020204" pitchFamily="34" charset="0"/>
                  <a:ea typeface="Times New Roman" panose="02020603050405020304" pitchFamily="18" charset="0"/>
                </a:rPr>
                <a:t>Les principaux résultats du projet sont-ils </a:t>
              </a:r>
              <a:r>
                <a:rPr lang="fr-FR" sz="2000" b="1" dirty="0">
                  <a:solidFill>
                    <a:schemeClr val="bg1"/>
                  </a:solidFill>
                  <a:latin typeface="Open Sans" panose="020B0606030504020204" pitchFamily="34" charset="0"/>
                  <a:ea typeface="Times New Roman" panose="02020603050405020304" pitchFamily="18" charset="0"/>
                </a:rPr>
                <a:t>applicables et reproductibles </a:t>
              </a:r>
              <a:r>
                <a:rPr lang="fr-FR" sz="2000" dirty="0">
                  <a:solidFill>
                    <a:schemeClr val="bg1"/>
                  </a:solidFill>
                  <a:latin typeface="Open Sans" panose="020B0606030504020204" pitchFamily="34" charset="0"/>
                  <a:ea typeface="Times New Roman" panose="02020603050405020304" pitchFamily="18" charset="0"/>
                </a:rPr>
                <a:t>par d’autres organisations/régions/pays en dehors du partenariat actuel ? Le projet prévoit-il des actions spécifiques pour transférer et mettre à l’échelle les principaux résultats ?</a:t>
              </a:r>
              <a:endParaRPr lang="en-US" altLang="it-IT" sz="2000" b="1" dirty="0">
                <a:solidFill>
                  <a:schemeClr val="bg1"/>
                </a:solidFill>
                <a:latin typeface="Calibri" panose="020F0502020204030204" pitchFamily="34" charset="0"/>
                <a:cs typeface="Arial" panose="020B0604020202020204" pitchFamily="34" charset="0"/>
              </a:endParaRPr>
            </a:p>
          </p:txBody>
        </p:sp>
        <p:sp>
          <p:nvSpPr>
            <p:cNvPr id="13" name="Rettangolo 14">
              <a:extLst>
                <a:ext uri="{FF2B5EF4-FFF2-40B4-BE49-F238E27FC236}">
                  <a16:creationId xmlns:a16="http://schemas.microsoft.com/office/drawing/2014/main" id="{8CF2338E-0BC3-62D5-ED56-E0F56462B13E}"/>
                </a:ext>
              </a:extLst>
            </p:cNvPr>
            <p:cNvSpPr>
              <a:spLocks noChangeArrowheads="1"/>
            </p:cNvSpPr>
            <p:nvPr/>
          </p:nvSpPr>
          <p:spPr bwMode="auto">
            <a:xfrm>
              <a:off x="2928926" y="639629"/>
              <a:ext cx="2286017" cy="405267"/>
            </a:xfrm>
            <a:prstGeom prst="rect">
              <a:avLst/>
            </a:prstGeom>
            <a:solidFill>
              <a:srgbClr val="0070C0"/>
            </a:solidFill>
            <a:ln w="9525">
              <a:noFill/>
              <a:miter lim="800000"/>
              <a:headEnd/>
              <a:tailEnd/>
            </a:ln>
          </p:spPr>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5.3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Applicabilité et reproductibilité
(section 3.5.3 Formulaire électronique)</a:t>
              </a:r>
              <a:endParaRPr lang="it-IT" altLang="it-IT" sz="1400" b="1" dirty="0">
                <a:solidFill>
                  <a:schemeClr val="bg1"/>
                </a:solidFill>
                <a:latin typeface="Open Sans" panose="020B0606030504020204" pitchFamily="34" charset="0"/>
                <a:ea typeface="MS PMincho" panose="02020600040205080304" pitchFamily="18" charset="-128"/>
                <a:cs typeface="Open Sans" panose="020B0606030504020204" pitchFamily="34" charset="0"/>
              </a:endParaRPr>
            </a:p>
          </p:txBody>
        </p:sp>
      </p:grpSp>
      <p:grpSp>
        <p:nvGrpSpPr>
          <p:cNvPr id="4" name="Gruppo 3">
            <a:extLst>
              <a:ext uri="{FF2B5EF4-FFF2-40B4-BE49-F238E27FC236}">
                <a16:creationId xmlns:a16="http://schemas.microsoft.com/office/drawing/2014/main" id="{64915FE5-6172-5D89-708E-DFBD30A62BC1}"/>
              </a:ext>
            </a:extLst>
          </p:cNvPr>
          <p:cNvGrpSpPr>
            <a:grpSpLocks/>
          </p:cNvGrpSpPr>
          <p:nvPr/>
        </p:nvGrpSpPr>
        <p:grpSpPr bwMode="auto">
          <a:xfrm>
            <a:off x="6413500" y="1073021"/>
            <a:ext cx="8642657" cy="2656260"/>
            <a:chOff x="461820" y="1552119"/>
            <a:chExt cx="2244667" cy="1860545"/>
          </a:xfrm>
        </p:grpSpPr>
        <p:sp>
          <p:nvSpPr>
            <p:cNvPr id="6" name="CasellaDiTesto 38">
              <a:extLst>
                <a:ext uri="{FF2B5EF4-FFF2-40B4-BE49-F238E27FC236}">
                  <a16:creationId xmlns:a16="http://schemas.microsoft.com/office/drawing/2014/main" id="{969E126F-9D52-C3DC-BB97-E14D499580EC}"/>
                </a:ext>
              </a:extLst>
            </p:cNvPr>
            <p:cNvSpPr txBox="1"/>
            <p:nvPr/>
          </p:nvSpPr>
          <p:spPr>
            <a:xfrm>
              <a:off x="461820" y="1838942"/>
              <a:ext cx="2244667" cy="157372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fr-FR" altLang="it-IT" sz="2000" dirty="0">
                  <a:latin typeface="Open Sans" panose="020B0606030504020204" pitchFamily="34" charset="0"/>
                  <a:ea typeface="Open Sans" panose="020B0606030504020204" pitchFamily="34" charset="0"/>
                  <a:cs typeface="Open Sans" panose="020B0606030504020204" pitchFamily="34" charset="0"/>
                </a:rPr>
                <a:t>Indiquez toute </a:t>
              </a:r>
              <a:r>
                <a:rPr lang="fr-FR" altLang="it-IT" sz="2000" b="1" dirty="0">
                  <a:latin typeface="Open Sans" panose="020B0606030504020204" pitchFamily="34" charset="0"/>
                  <a:ea typeface="Open Sans" panose="020B0606030504020204" pitchFamily="34" charset="0"/>
                  <a:cs typeface="Open Sans" panose="020B0606030504020204" pitchFamily="34" charset="0"/>
                </a:rPr>
                <a:t>stratégie ou action </a:t>
              </a:r>
              <a:r>
                <a:rPr lang="fr-FR" altLang="it-IT" sz="2000" dirty="0">
                  <a:latin typeface="Open Sans" panose="020B0606030504020204" pitchFamily="34" charset="0"/>
                  <a:ea typeface="Open Sans" panose="020B0606030504020204" pitchFamily="34" charset="0"/>
                  <a:cs typeface="Open Sans" panose="020B0606030504020204" pitchFamily="34" charset="0"/>
                </a:rPr>
                <a:t>pour garantir </a:t>
              </a:r>
              <a:r>
                <a:rPr lang="fr-FR" altLang="it-IT" sz="2000" b="1" dirty="0">
                  <a:latin typeface="Open Sans" panose="020B0606030504020204" pitchFamily="34" charset="0"/>
                  <a:ea typeface="Open Sans" panose="020B0606030504020204" pitchFamily="34" charset="0"/>
                  <a:cs typeface="Open Sans" panose="020B0606030504020204" pitchFamily="34" charset="0"/>
                </a:rPr>
                <a:t>l’impact à long terme </a:t>
              </a:r>
              <a:r>
                <a:rPr lang="fr-FR" altLang="it-IT" sz="2000" dirty="0">
                  <a:latin typeface="Open Sans" panose="020B0606030504020204" pitchFamily="34" charset="0"/>
                  <a:ea typeface="Open Sans" panose="020B0606030504020204" pitchFamily="34" charset="0"/>
                  <a:cs typeface="Open Sans" panose="020B0606030504020204" pitchFamily="34" charset="0"/>
                </a:rPr>
                <a:t>des résultats du projet dans une approche réaliste. Le partenariat doit démontrer qu’il </a:t>
              </a:r>
              <a:r>
                <a:rPr lang="fr-FR" altLang="it-IT" sz="2000" b="1" dirty="0">
                  <a:latin typeface="Open Sans" panose="020B0606030504020204" pitchFamily="34" charset="0"/>
                  <a:ea typeface="Open Sans" panose="020B0606030504020204" pitchFamily="34" charset="0"/>
                  <a:cs typeface="Open Sans" panose="020B0606030504020204" pitchFamily="34" charset="0"/>
                </a:rPr>
                <a:t>a les moyens d’assurer l’impact à long terme du projet </a:t>
              </a:r>
              <a:r>
                <a:rPr lang="fr-FR" altLang="it-IT" sz="2000" dirty="0">
                  <a:latin typeface="Open Sans" panose="020B0606030504020204" pitchFamily="34" charset="0"/>
                  <a:ea typeface="Open Sans" panose="020B0606030504020204" pitchFamily="34" charset="0"/>
                  <a:cs typeface="Open Sans" panose="020B0606030504020204" pitchFamily="34" charset="0"/>
                </a:rPr>
                <a:t>après sa fin : le projet résoudra-t-il structurellement et durablement un problème ? 
Les bénéficiaires du projet devraient </a:t>
              </a:r>
              <a:r>
                <a:rPr lang="fr-FR" altLang="it-IT" sz="2000" b="1" dirty="0">
                  <a:latin typeface="Open Sans" panose="020B0606030504020204" pitchFamily="34" charset="0"/>
                  <a:ea typeface="Open Sans" panose="020B0606030504020204" pitchFamily="34" charset="0"/>
                  <a:cs typeface="Open Sans" panose="020B0606030504020204" pitchFamily="34" charset="0"/>
                </a:rPr>
                <a:t>continuer à bénéficier </a:t>
              </a:r>
              <a:r>
                <a:rPr lang="fr-FR" altLang="it-IT" sz="2000" dirty="0">
                  <a:latin typeface="Open Sans" panose="020B0606030504020204" pitchFamily="34" charset="0"/>
                  <a:ea typeface="Open Sans" panose="020B0606030504020204" pitchFamily="34" charset="0"/>
                  <a:cs typeface="Open Sans" panose="020B0606030504020204" pitchFamily="34" charset="0"/>
                </a:rPr>
                <a:t>des résultats une fois le projet terminé, avec l’indication de la durée.</a:t>
              </a:r>
              <a:endParaRPr lang="en-US" altLang="it-IT"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Rettangolo 12">
              <a:extLst>
                <a:ext uri="{FF2B5EF4-FFF2-40B4-BE49-F238E27FC236}">
                  <a16:creationId xmlns:a16="http://schemas.microsoft.com/office/drawing/2014/main" id="{FC13BEE7-69A3-100C-6D91-62143EFA98F1}"/>
                </a:ext>
              </a:extLst>
            </p:cNvPr>
            <p:cNvSpPr>
              <a:spLocks noChangeArrowheads="1"/>
            </p:cNvSpPr>
            <p:nvPr/>
          </p:nvSpPr>
          <p:spPr bwMode="auto">
            <a:xfrm>
              <a:off x="461820" y="1552119"/>
              <a:ext cx="2244667" cy="28025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14" name="Freccia a destra 13">
            <a:extLst>
              <a:ext uri="{FF2B5EF4-FFF2-40B4-BE49-F238E27FC236}">
                <a16:creationId xmlns:a16="http://schemas.microsoft.com/office/drawing/2014/main" id="{30DECE53-B4C2-C6BE-5D43-79D9AE205C82}"/>
              </a:ext>
            </a:extLst>
          </p:cNvPr>
          <p:cNvSpPr/>
          <p:nvPr/>
        </p:nvSpPr>
        <p:spPr>
          <a:xfrm>
            <a:off x="5457140" y="2054479"/>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grpSp>
        <p:nvGrpSpPr>
          <p:cNvPr id="15" name="Gruppo 14">
            <a:extLst>
              <a:ext uri="{FF2B5EF4-FFF2-40B4-BE49-F238E27FC236}">
                <a16:creationId xmlns:a16="http://schemas.microsoft.com/office/drawing/2014/main" id="{18580973-F53F-2CA9-8144-F44026257E19}"/>
              </a:ext>
            </a:extLst>
          </p:cNvPr>
          <p:cNvGrpSpPr>
            <a:grpSpLocks/>
          </p:cNvGrpSpPr>
          <p:nvPr/>
        </p:nvGrpSpPr>
        <p:grpSpPr bwMode="auto">
          <a:xfrm>
            <a:off x="6413500" y="4239366"/>
            <a:ext cx="8642656" cy="3262432"/>
            <a:chOff x="461820" y="1778539"/>
            <a:chExt cx="2244667" cy="2200312"/>
          </a:xfrm>
        </p:grpSpPr>
        <p:sp>
          <p:nvSpPr>
            <p:cNvPr id="16" name="CasellaDiTesto 38">
              <a:extLst>
                <a:ext uri="{FF2B5EF4-FFF2-40B4-BE49-F238E27FC236}">
                  <a16:creationId xmlns:a16="http://schemas.microsoft.com/office/drawing/2014/main" id="{A648AEE0-4B0D-DD12-058E-7918542E4A1F}"/>
                </a:ext>
              </a:extLst>
            </p:cNvPr>
            <p:cNvSpPr txBox="1"/>
            <p:nvPr/>
          </p:nvSpPr>
          <p:spPr>
            <a:xfrm>
              <a:off x="461820" y="2048389"/>
              <a:ext cx="2244667" cy="193046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eaLnBrk="1" hangingPunct="1">
                <a:defRPr/>
              </a:pPr>
              <a:r>
                <a:rPr lang="fr-FR" altLang="it-IT" sz="2000" dirty="0">
                  <a:latin typeface="Open Sans" panose="020B0606030504020204" pitchFamily="34" charset="0"/>
                  <a:ea typeface="Open Sans" panose="020B0606030504020204" pitchFamily="34" charset="0"/>
                  <a:cs typeface="Open Sans" panose="020B0606030504020204" pitchFamily="34" charset="0"/>
                </a:rPr>
                <a:t>Inclure une </a:t>
              </a:r>
              <a:r>
                <a:rPr lang="fr-FR" altLang="it-IT" sz="2000" b="1" dirty="0">
                  <a:latin typeface="Open Sans" panose="020B0606030504020204" pitchFamily="34" charset="0"/>
                  <a:ea typeface="Open Sans" panose="020B0606030504020204" pitchFamily="34" charset="0"/>
                  <a:cs typeface="Open Sans" panose="020B0606030504020204" pitchFamily="34" charset="0"/>
                </a:rPr>
                <a:t>stratégie/action pour encourager l’applicabilité et la reproductibilité</a:t>
              </a:r>
              <a:r>
                <a:rPr lang="fr-FR" altLang="it-IT" sz="2000" dirty="0">
                  <a:latin typeface="Open Sans" panose="020B0606030504020204" pitchFamily="34" charset="0"/>
                  <a:ea typeface="Open Sans" panose="020B0606030504020204" pitchFamily="34" charset="0"/>
                  <a:cs typeface="Open Sans" panose="020B0606030504020204" pitchFamily="34" charset="0"/>
                </a:rPr>
                <a:t> des résultats du projet dans d’autres zones géographiques, d’autres secteurs ou sous-secteurs, etc. : se concentrer sur des réalisations facilement reproductibles et prêts à l’emploi. 
</a:t>
              </a:r>
              <a:r>
                <a:rPr lang="fr-FR" altLang="it-IT" sz="2000" b="1" dirty="0">
                  <a:latin typeface="Open Sans" panose="020B0606030504020204" pitchFamily="34" charset="0"/>
                  <a:ea typeface="Open Sans" panose="020B0606030504020204" pitchFamily="34" charset="0"/>
                  <a:cs typeface="Open Sans" panose="020B0606030504020204" pitchFamily="34" charset="0"/>
                </a:rPr>
                <a:t>Expliquer la stratégie de transfert des résultats du projet à d’autres parties prenantes</a:t>
              </a:r>
              <a:r>
                <a:rPr lang="fr-FR" altLang="it-IT" sz="2000" dirty="0">
                  <a:latin typeface="Open Sans" panose="020B0606030504020204" pitchFamily="34" charset="0"/>
                  <a:ea typeface="Open Sans" panose="020B0606030504020204" pitchFamily="34" charset="0"/>
                  <a:cs typeface="Open Sans" panose="020B0606030504020204" pitchFamily="34" charset="0"/>
                </a:rPr>
                <a:t>.  Les résultats du projet ne doivent pas être considérés comme un point final, mais comme un jalon vers le développement d’outils et d’approches utiles pour mieux aborder un problème donné.</a:t>
              </a:r>
              <a:endParaRPr lang="en-US" altLang="it-IT" sz="1800" dirty="0">
                <a:latin typeface="Open Sans" panose="020B0606030504020204" pitchFamily="34" charset="0"/>
                <a:ea typeface="Open Sans" panose="020B0606030504020204" pitchFamily="34" charset="0"/>
                <a:cs typeface="Open Sans" panose="020B0606030504020204" pitchFamily="34" charset="0"/>
              </a:endParaRPr>
            </a:p>
          </p:txBody>
        </p:sp>
        <p:sp>
          <p:nvSpPr>
            <p:cNvPr id="17" name="Rettangolo 12">
              <a:extLst>
                <a:ext uri="{FF2B5EF4-FFF2-40B4-BE49-F238E27FC236}">
                  <a16:creationId xmlns:a16="http://schemas.microsoft.com/office/drawing/2014/main" id="{10DC6E2C-6709-BAE9-139D-ED93543B77DD}"/>
                </a:ext>
              </a:extLst>
            </p:cNvPr>
            <p:cNvSpPr>
              <a:spLocks noChangeArrowheads="1"/>
            </p:cNvSpPr>
            <p:nvPr/>
          </p:nvSpPr>
          <p:spPr bwMode="auto">
            <a:xfrm>
              <a:off x="461820" y="1778539"/>
              <a:ext cx="2244667" cy="26985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18" name="Freccia a destra 17">
            <a:extLst>
              <a:ext uri="{FF2B5EF4-FFF2-40B4-BE49-F238E27FC236}">
                <a16:creationId xmlns:a16="http://schemas.microsoft.com/office/drawing/2014/main" id="{F0795F3E-BDA2-15C7-3264-3A465BCA61A9}"/>
              </a:ext>
            </a:extLst>
          </p:cNvPr>
          <p:cNvSpPr/>
          <p:nvPr/>
        </p:nvSpPr>
        <p:spPr>
          <a:xfrm>
            <a:off x="5496125" y="5595926"/>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3856377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err="1"/>
              <a:t>Durabilité</a:t>
            </a:r>
            <a:r>
              <a:rPr lang="en-US" cap="none" dirty="0"/>
              <a:t> : conseils et </a:t>
            </a:r>
            <a:r>
              <a:rPr lang="en-US" cap="none" dirty="0" err="1"/>
              <a:t>recommandations</a:t>
            </a:r>
            <a:endParaRPr lang="en-FR" cap="none" dirty="0"/>
          </a:p>
        </p:txBody>
      </p:sp>
      <p:sp>
        <p:nvSpPr>
          <p:cNvPr id="7" name="CuadroTexto 6">
            <a:extLst>
              <a:ext uri="{FF2B5EF4-FFF2-40B4-BE49-F238E27FC236}">
                <a16:creationId xmlns:a16="http://schemas.microsoft.com/office/drawing/2014/main" id="{6267FB66-5AE8-7CC5-CF4F-E06725280E57}"/>
              </a:ext>
            </a:extLst>
          </p:cNvPr>
          <p:cNvSpPr txBox="1"/>
          <p:nvPr/>
        </p:nvSpPr>
        <p:spPr>
          <a:xfrm>
            <a:off x="747233" y="1240143"/>
            <a:ext cx="13627437" cy="5025991"/>
          </a:xfrm>
          <a:prstGeom prst="rect">
            <a:avLst/>
          </a:prstGeom>
          <a:noFill/>
        </p:spPr>
        <p:txBody>
          <a:bodyPr wrap="square">
            <a:spAutoFit/>
          </a:bodyPr>
          <a:lstStyle/>
          <a:p>
            <a:pPr>
              <a:spcBef>
                <a:spcPct val="20000"/>
              </a:spcBef>
              <a:spcAft>
                <a:spcPts val="1800"/>
              </a:spcAft>
            </a:pPr>
            <a:r>
              <a:rPr lang="en-GB" altLang="it-IT" sz="2600" dirty="0">
                <a:latin typeface="Open Sans" panose="020B0606030504020204" pitchFamily="34" charset="0"/>
                <a:ea typeface="Open Sans" panose="020B0606030504020204" pitchFamily="34" charset="0"/>
                <a:cs typeface="Open Sans" panose="020B0606030504020204" pitchFamily="34" charset="0"/>
              </a:rPr>
              <a:t>- </a:t>
            </a:r>
            <a:r>
              <a:rPr lang="fr-FR" altLang="it-IT" sz="2600" dirty="0">
                <a:latin typeface="Open Sans" panose="020B0606030504020204" pitchFamily="34" charset="0"/>
                <a:ea typeface="Open Sans" panose="020B0606030504020204" pitchFamily="34" charset="0"/>
                <a:cs typeface="Open Sans" panose="020B0606030504020204" pitchFamily="34" charset="0"/>
              </a:rPr>
              <a:t>Dans le cadre d’IEV CTF MED, la plupart des projets ont obtenu un score </a:t>
            </a:r>
            <a:r>
              <a:rPr lang="fr-FR" altLang="it-IT" sz="2600" b="1" dirty="0">
                <a:latin typeface="Open Sans" panose="020B0606030504020204" pitchFamily="34" charset="0"/>
                <a:ea typeface="Open Sans" panose="020B0606030504020204" pitchFamily="34" charset="0"/>
                <a:cs typeface="Open Sans" panose="020B0606030504020204" pitchFamily="34" charset="0"/>
              </a:rPr>
              <a:t>médiocre ou régulier </a:t>
            </a:r>
            <a:r>
              <a:rPr lang="fr-FR" altLang="it-IT" sz="2600" dirty="0">
                <a:latin typeface="Open Sans" panose="020B0606030504020204" pitchFamily="34" charset="0"/>
                <a:ea typeface="Open Sans" panose="020B0606030504020204" pitchFamily="34" charset="0"/>
                <a:cs typeface="Open Sans" panose="020B0606030504020204" pitchFamily="34" charset="0"/>
              </a:rPr>
              <a:t>en matière de durabilité. Il y a place à l’amélioration et à de meilleurs scores !
- Considérer le projet comme un « fonds d’amorçage » pour </a:t>
            </a:r>
            <a:r>
              <a:rPr lang="fr-FR" altLang="it-IT" sz="2600" b="1" dirty="0">
                <a:latin typeface="Open Sans" panose="020B0606030504020204" pitchFamily="34" charset="0"/>
                <a:ea typeface="Open Sans" panose="020B0606030504020204" pitchFamily="34" charset="0"/>
                <a:cs typeface="Open Sans" panose="020B0606030504020204" pitchFamily="34" charset="0"/>
              </a:rPr>
              <a:t>créer un écosystème favorable</a:t>
            </a:r>
            <a:r>
              <a:rPr lang="fr-FR" altLang="it-IT" sz="2600" dirty="0">
                <a:latin typeface="Open Sans" panose="020B0606030504020204" pitchFamily="34" charset="0"/>
                <a:ea typeface="Open Sans" panose="020B0606030504020204" pitchFamily="34" charset="0"/>
                <a:cs typeface="Open Sans" panose="020B0606030504020204" pitchFamily="34" charset="0"/>
              </a:rPr>
              <a:t> et initier un </a:t>
            </a:r>
            <a:r>
              <a:rPr lang="fr-FR" altLang="it-IT" sz="2600" b="1" dirty="0">
                <a:latin typeface="Open Sans" panose="020B0606030504020204" pitchFamily="34" charset="0"/>
                <a:ea typeface="Open Sans" panose="020B0606030504020204" pitchFamily="34" charset="0"/>
                <a:cs typeface="Open Sans" panose="020B0606030504020204" pitchFamily="34" charset="0"/>
              </a:rPr>
              <a:t>changement positif durable à l’échelle territoriale.</a:t>
            </a:r>
            <a:r>
              <a:rPr lang="fr-FR" altLang="it-IT" sz="2600" dirty="0">
                <a:latin typeface="Open Sans" panose="020B0606030504020204" pitchFamily="34" charset="0"/>
                <a:ea typeface="Open Sans" panose="020B0606030504020204" pitchFamily="34" charset="0"/>
                <a:cs typeface="Open Sans" panose="020B0606030504020204" pitchFamily="34" charset="0"/>
              </a:rPr>
              <a:t>
- Ne dites pas que les résultats seront exploités ! Inclure le </a:t>
            </a:r>
            <a:r>
              <a:rPr lang="fr-FR" altLang="it-IT" sz="2600" b="1" dirty="0">
                <a:latin typeface="Open Sans" panose="020B0606030504020204" pitchFamily="34" charset="0"/>
                <a:ea typeface="Open Sans" panose="020B0606030504020204" pitchFamily="34" charset="0"/>
                <a:cs typeface="Open Sans" panose="020B0606030504020204" pitchFamily="34" charset="0"/>
              </a:rPr>
              <a:t>transfert de la gestion de l’infrastructure</a:t>
            </a:r>
            <a:r>
              <a:rPr lang="fr-FR" altLang="it-IT" sz="2600" dirty="0">
                <a:latin typeface="Open Sans" panose="020B0606030504020204" pitchFamily="34" charset="0"/>
                <a:ea typeface="Open Sans" panose="020B0606030504020204" pitchFamily="34" charset="0"/>
                <a:cs typeface="Open Sans" panose="020B0606030504020204" pitchFamily="34" charset="0"/>
              </a:rPr>
              <a:t>, la poursuite des </a:t>
            </a:r>
            <a:r>
              <a:rPr lang="fr-FR" altLang="it-IT" sz="2600" b="1" dirty="0">
                <a:latin typeface="Open Sans" panose="020B0606030504020204" pitchFamily="34" charset="0"/>
                <a:ea typeface="Open Sans" panose="020B0606030504020204" pitchFamily="34" charset="0"/>
                <a:cs typeface="Open Sans" panose="020B0606030504020204" pitchFamily="34" charset="0"/>
              </a:rPr>
              <a:t>activités clés</a:t>
            </a:r>
            <a:r>
              <a:rPr lang="fr-FR" altLang="it-IT" sz="2600" dirty="0">
                <a:latin typeface="Open Sans" panose="020B0606030504020204" pitchFamily="34" charset="0"/>
                <a:ea typeface="Open Sans" panose="020B0606030504020204" pitchFamily="34" charset="0"/>
                <a:cs typeface="Open Sans" panose="020B0606030504020204" pitchFamily="34" charset="0"/>
              </a:rPr>
              <a:t>, la recherche de financement </a:t>
            </a:r>
            <a:r>
              <a:rPr lang="fr-FR" altLang="it-IT" sz="2600" b="1" dirty="0">
                <a:latin typeface="Open Sans" panose="020B0606030504020204" pitchFamily="34" charset="0"/>
                <a:ea typeface="Open Sans" panose="020B0606030504020204" pitchFamily="34" charset="0"/>
                <a:cs typeface="Open Sans" panose="020B0606030504020204" pitchFamily="34" charset="0"/>
              </a:rPr>
              <a:t>supplémentaire</a:t>
            </a:r>
            <a:r>
              <a:rPr lang="fr-FR" altLang="it-IT" sz="2600" dirty="0">
                <a:latin typeface="Open Sans" panose="020B0606030504020204" pitchFamily="34" charset="0"/>
                <a:ea typeface="Open Sans" panose="020B0606030504020204" pitchFamily="34" charset="0"/>
                <a:cs typeface="Open Sans" panose="020B0606030504020204" pitchFamily="34" charset="0"/>
              </a:rPr>
              <a:t> et l’intégration des pratiques réussies dans la boîte à outils des autorités publiques, des parties prenantes et des communautés.
- Ne laissez pas le processus de durabilité à la phase de mise en œuvre ! La pérennité des résultats de votre projet doit être prise en compte </a:t>
            </a:r>
            <a:r>
              <a:rPr lang="fr-FR" altLang="it-IT" sz="2600" b="1" dirty="0">
                <a:latin typeface="Open Sans" panose="020B0606030504020204" pitchFamily="34" charset="0"/>
                <a:ea typeface="Open Sans" panose="020B0606030504020204" pitchFamily="34" charset="0"/>
                <a:cs typeface="Open Sans" panose="020B0606030504020204" pitchFamily="34" charset="0"/>
              </a:rPr>
              <a:t>dès le début </a:t>
            </a:r>
            <a:r>
              <a:rPr lang="fr-FR" altLang="it-IT" sz="2600" dirty="0">
                <a:latin typeface="Open Sans" panose="020B0606030504020204" pitchFamily="34" charset="0"/>
                <a:ea typeface="Open Sans" panose="020B0606030504020204" pitchFamily="34" charset="0"/>
                <a:cs typeface="Open Sans" panose="020B0606030504020204" pitchFamily="34" charset="0"/>
              </a:rPr>
              <a:t>!</a:t>
            </a:r>
            <a:endParaRPr lang="en-GB" altLang="it-IT" sz="26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9439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6877CB-CC04-86C9-B8A9-A93B067ABF68}"/>
              </a:ext>
            </a:extLst>
          </p:cNvPr>
          <p:cNvSpPr>
            <a:spLocks noGrp="1"/>
          </p:cNvSpPr>
          <p:nvPr>
            <p:ph type="title"/>
          </p:nvPr>
        </p:nvSpPr>
        <p:spPr>
          <a:xfrm>
            <a:off x="743205" y="294827"/>
            <a:ext cx="13631463" cy="593506"/>
          </a:xfrm>
        </p:spPr>
        <p:txBody>
          <a:bodyPr/>
          <a:lstStyle/>
          <a:p>
            <a:r>
              <a:rPr lang="es-ES_tradnl" cap="none" dirty="0" err="1"/>
              <a:t>Principes</a:t>
            </a:r>
            <a:r>
              <a:rPr lang="es-ES_tradnl" cap="none" dirty="0"/>
              <a:t> </a:t>
            </a:r>
            <a:r>
              <a:rPr lang="es-ES_tradnl" cap="none" dirty="0" err="1"/>
              <a:t>clés</a:t>
            </a:r>
            <a:r>
              <a:rPr lang="es-ES_tradnl" cap="none" dirty="0"/>
              <a:t>  </a:t>
            </a:r>
            <a:endParaRPr lang="en-FR" cap="none" dirty="0"/>
          </a:p>
        </p:txBody>
      </p:sp>
      <p:graphicFrame>
        <p:nvGraphicFramePr>
          <p:cNvPr id="16" name="Diagram 1">
            <a:extLst>
              <a:ext uri="{FF2B5EF4-FFF2-40B4-BE49-F238E27FC236}">
                <a16:creationId xmlns:a16="http://schemas.microsoft.com/office/drawing/2014/main" id="{509D4004-4C16-0DA3-9DF3-C747BCCA9EA2}"/>
              </a:ext>
            </a:extLst>
          </p:cNvPr>
          <p:cNvGraphicFramePr/>
          <p:nvPr>
            <p:extLst>
              <p:ext uri="{D42A27DB-BD31-4B8C-83A1-F6EECF244321}">
                <p14:modId xmlns:p14="http://schemas.microsoft.com/office/powerpoint/2010/main" val="929211435"/>
              </p:ext>
            </p:extLst>
          </p:nvPr>
        </p:nvGraphicFramePr>
        <p:xfrm>
          <a:off x="596938" y="1615821"/>
          <a:ext cx="13106587" cy="3979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Rounded Rectangle 4">
            <a:extLst>
              <a:ext uri="{FF2B5EF4-FFF2-40B4-BE49-F238E27FC236}">
                <a16:creationId xmlns:a16="http://schemas.microsoft.com/office/drawing/2014/main" id="{DFBD6CA2-1583-136D-191B-6AC3AB6FB333}"/>
              </a:ext>
            </a:extLst>
          </p:cNvPr>
          <p:cNvSpPr/>
          <p:nvPr/>
        </p:nvSpPr>
        <p:spPr>
          <a:xfrm>
            <a:off x="2120000" y="6084241"/>
            <a:ext cx="11119022" cy="755966"/>
          </a:xfrm>
          <a:prstGeom prst="round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976" b="1" dirty="0">
                <a:solidFill>
                  <a:srgbClr val="C00000"/>
                </a:solidFill>
                <a:latin typeface="Open Sans" pitchFamily="2" charset="0"/>
                <a:ea typeface="Open Sans" pitchFamily="2" charset="0"/>
                <a:cs typeface="Open Sans" pitchFamily="2" charset="0"/>
              </a:rPr>
              <a:t>Tout </a:t>
            </a:r>
            <a:r>
              <a:rPr lang="en-US" sz="2976" b="1" dirty="0" err="1">
                <a:solidFill>
                  <a:srgbClr val="C00000"/>
                </a:solidFill>
                <a:latin typeface="Open Sans" pitchFamily="2" charset="0"/>
                <a:ea typeface="Open Sans" pitchFamily="2" charset="0"/>
                <a:cs typeface="Open Sans" pitchFamily="2" charset="0"/>
              </a:rPr>
              <a:t>conflit</a:t>
            </a:r>
            <a:r>
              <a:rPr lang="en-US" sz="2976" b="1" dirty="0">
                <a:solidFill>
                  <a:srgbClr val="C00000"/>
                </a:solidFill>
                <a:latin typeface="Open Sans" pitchFamily="2" charset="0"/>
                <a:ea typeface="Open Sans" pitchFamily="2" charset="0"/>
                <a:cs typeface="Open Sans" pitchFamily="2" charset="0"/>
              </a:rPr>
              <a:t> </a:t>
            </a:r>
            <a:r>
              <a:rPr lang="en-US" sz="2976" b="1" dirty="0" err="1">
                <a:solidFill>
                  <a:srgbClr val="C00000"/>
                </a:solidFill>
                <a:latin typeface="Open Sans" pitchFamily="2" charset="0"/>
                <a:ea typeface="Open Sans" pitchFamily="2" charset="0"/>
                <a:cs typeface="Open Sans" pitchFamily="2" charset="0"/>
              </a:rPr>
              <a:t>d’intéret</a:t>
            </a:r>
            <a:r>
              <a:rPr lang="en-US" sz="2976" b="1" dirty="0">
                <a:solidFill>
                  <a:srgbClr val="C00000"/>
                </a:solidFill>
                <a:latin typeface="Open Sans" pitchFamily="2" charset="0"/>
                <a:ea typeface="Open Sans" pitchFamily="2" charset="0"/>
                <a:cs typeface="Open Sans" pitchFamily="2" charset="0"/>
              </a:rPr>
              <a:t> doit </a:t>
            </a:r>
            <a:r>
              <a:rPr lang="en-US" sz="2976" b="1" dirty="0" err="1">
                <a:solidFill>
                  <a:srgbClr val="C00000"/>
                </a:solidFill>
                <a:latin typeface="Open Sans" pitchFamily="2" charset="0"/>
                <a:ea typeface="Open Sans" pitchFamily="2" charset="0"/>
                <a:cs typeface="Open Sans" pitchFamily="2" charset="0"/>
              </a:rPr>
              <a:t>être</a:t>
            </a:r>
            <a:r>
              <a:rPr lang="en-US" sz="2976" b="1" dirty="0">
                <a:solidFill>
                  <a:srgbClr val="C00000"/>
                </a:solidFill>
                <a:latin typeface="Open Sans" pitchFamily="2" charset="0"/>
                <a:ea typeface="Open Sans" pitchFamily="2" charset="0"/>
                <a:cs typeface="Open Sans" pitchFamily="2" charset="0"/>
              </a:rPr>
              <a:t> </a:t>
            </a:r>
            <a:r>
              <a:rPr lang="en-US" sz="2976" b="1" dirty="0" err="1">
                <a:solidFill>
                  <a:srgbClr val="C00000"/>
                </a:solidFill>
                <a:latin typeface="Open Sans" pitchFamily="2" charset="0"/>
                <a:ea typeface="Open Sans" pitchFamily="2" charset="0"/>
                <a:cs typeface="Open Sans" pitchFamily="2" charset="0"/>
              </a:rPr>
              <a:t>évité</a:t>
            </a:r>
            <a:r>
              <a:rPr lang="en-US" sz="2976" b="1" dirty="0">
                <a:solidFill>
                  <a:srgbClr val="C00000"/>
                </a:solidFill>
                <a:latin typeface="Open Sans" pitchFamily="2" charset="0"/>
                <a:ea typeface="Open Sans" pitchFamily="2" charset="0"/>
                <a:cs typeface="Open Sans" pitchFamily="2" charset="0"/>
              </a:rPr>
              <a:t>!</a:t>
            </a:r>
          </a:p>
        </p:txBody>
      </p:sp>
    </p:spTree>
    <p:extLst>
      <p:ext uri="{BB962C8B-B14F-4D97-AF65-F5344CB8AC3E}">
        <p14:creationId xmlns:p14="http://schemas.microsoft.com/office/powerpoint/2010/main" val="27825138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a:t>6 – </a:t>
            </a:r>
            <a:r>
              <a:rPr lang="fr-BE" cap="none" dirty="0"/>
              <a:t>Rapport coût-efficacité </a:t>
            </a:r>
            <a:r>
              <a:rPr lang="en-US" cap="none" dirty="0"/>
              <a:t>: 12/100 points (1/2)</a:t>
            </a:r>
            <a:endParaRPr lang="en-FR" dirty="0"/>
          </a:p>
        </p:txBody>
      </p:sp>
      <p:grpSp>
        <p:nvGrpSpPr>
          <p:cNvPr id="21" name="Gruppo 13">
            <a:extLst>
              <a:ext uri="{FF2B5EF4-FFF2-40B4-BE49-F238E27FC236}">
                <a16:creationId xmlns:a16="http://schemas.microsoft.com/office/drawing/2014/main" id="{C80EC0BC-0F79-D1E3-F7BD-1BB1DFA0367D}"/>
              </a:ext>
            </a:extLst>
          </p:cNvPr>
          <p:cNvGrpSpPr>
            <a:grpSpLocks/>
          </p:cNvGrpSpPr>
          <p:nvPr/>
        </p:nvGrpSpPr>
        <p:grpSpPr bwMode="auto">
          <a:xfrm>
            <a:off x="589682" y="1349131"/>
            <a:ext cx="4688943" cy="4154986"/>
            <a:chOff x="436404" y="1413540"/>
            <a:chExt cx="2295221" cy="1014119"/>
          </a:xfrm>
        </p:grpSpPr>
        <p:sp>
          <p:nvSpPr>
            <p:cNvPr id="22" name="CasellaDiTesto 38">
              <a:extLst>
                <a:ext uri="{FF2B5EF4-FFF2-40B4-BE49-F238E27FC236}">
                  <a16:creationId xmlns:a16="http://schemas.microsoft.com/office/drawing/2014/main" id="{0EEE80A8-5677-1EDC-A0CB-E388D58432CA}"/>
                </a:ext>
              </a:extLst>
            </p:cNvPr>
            <p:cNvSpPr txBox="1"/>
            <p:nvPr/>
          </p:nvSpPr>
          <p:spPr>
            <a:xfrm>
              <a:off x="441501" y="1661436"/>
              <a:ext cx="2290124" cy="766223"/>
            </a:xfrm>
            <a:prstGeom prst="rect">
              <a:avLst/>
            </a:prstGeom>
            <a:solidFill>
              <a:srgbClr val="00B0F0"/>
            </a:solidFill>
          </p:spPr>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fr-FR" sz="2200" dirty="0">
                  <a:solidFill>
                    <a:schemeClr val="bg1"/>
                  </a:solidFill>
                  <a:latin typeface="Open Sans" panose="020B0606030504020204" pitchFamily="34" charset="0"/>
                  <a:ea typeface="Times New Roman" panose="02020603050405020304" pitchFamily="18" charset="0"/>
                </a:rPr>
                <a:t>Le budget du projet semble-t-il </a:t>
              </a:r>
              <a:r>
                <a:rPr lang="fr-FR" sz="2200" b="1" dirty="0">
                  <a:solidFill>
                    <a:schemeClr val="bg1"/>
                  </a:solidFill>
                  <a:latin typeface="Open Sans" panose="020B0606030504020204" pitchFamily="34" charset="0"/>
                  <a:ea typeface="Times New Roman" panose="02020603050405020304" pitchFamily="18" charset="0"/>
                </a:rPr>
                <a:t>réaliste, cohérent et proportionnel </a:t>
              </a:r>
              <a:r>
                <a:rPr lang="fr-FR" sz="2200" dirty="0">
                  <a:solidFill>
                    <a:schemeClr val="bg1"/>
                  </a:solidFill>
                  <a:latin typeface="Open Sans" panose="020B0606030504020204" pitchFamily="34" charset="0"/>
                  <a:ea typeface="Times New Roman" panose="02020603050405020304" pitchFamily="18" charset="0"/>
                </a:rPr>
                <a:t>au plan de travail proposé, aux réalisations du projet et à la contribution du projet aux indicateurs du programme visés ? 
Le budget est-il transparent et bien conçu ?</a:t>
              </a:r>
              <a:endParaRPr lang="en-US" sz="2200" dirty="0">
                <a:solidFill>
                  <a:schemeClr val="bg1"/>
                </a:solidFill>
                <a:effectLst/>
                <a:latin typeface="Open Sans" panose="020B0606030504020204" pitchFamily="34" charset="0"/>
                <a:ea typeface="Times New Roman" panose="02020603050405020304" pitchFamily="18" charset="0"/>
              </a:endParaRPr>
            </a:p>
          </p:txBody>
        </p:sp>
        <p:sp>
          <p:nvSpPr>
            <p:cNvPr id="23" name="Rettangolo 12">
              <a:extLst>
                <a:ext uri="{FF2B5EF4-FFF2-40B4-BE49-F238E27FC236}">
                  <a16:creationId xmlns:a16="http://schemas.microsoft.com/office/drawing/2014/main" id="{9C26951A-81C8-7F49-8E0F-048EE1A27C61}"/>
                </a:ext>
              </a:extLst>
            </p:cNvPr>
            <p:cNvSpPr>
              <a:spLocks noChangeArrowheads="1"/>
            </p:cNvSpPr>
            <p:nvPr/>
          </p:nvSpPr>
          <p:spPr bwMode="auto">
            <a:xfrm>
              <a:off x="436404" y="1413540"/>
              <a:ext cx="2290124" cy="247896"/>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anchor="ctr">
              <a:spAutoFit/>
            </a:bodyPr>
            <a:lstStyle/>
            <a:p>
              <a:pPr algn="ctr" fontAlgn="auto">
                <a:spcBef>
                  <a:spcPts val="0"/>
                </a:spcBef>
                <a:spcAft>
                  <a:spcPts val="0"/>
                </a:spcAft>
                <a:defRPr/>
              </a:pPr>
              <a:r>
                <a:rPr lang="fr-FR" sz="2000" b="1" dirty="0">
                  <a:latin typeface="Open Sans" panose="020B0606030504020204" pitchFamily="34" charset="0"/>
                  <a:ea typeface="Open Sans" panose="020B0606030504020204" pitchFamily="34" charset="0"/>
                  <a:cs typeface="Open Sans" panose="020B0606030504020204" pitchFamily="34" charset="0"/>
                </a:rPr>
                <a:t>6.1 Budget du projet
(sections 3.6.1 et 5 - Budget du projet et plan financier)</a:t>
              </a:r>
              <a:endParaRPr lang="it-IT" sz="14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 name="Gruppo 3">
            <a:extLst>
              <a:ext uri="{FF2B5EF4-FFF2-40B4-BE49-F238E27FC236}">
                <a16:creationId xmlns:a16="http://schemas.microsoft.com/office/drawing/2014/main" id="{2609332B-A3F8-60D8-4891-DC1FF68F8273}"/>
              </a:ext>
            </a:extLst>
          </p:cNvPr>
          <p:cNvGrpSpPr>
            <a:grpSpLocks/>
          </p:cNvGrpSpPr>
          <p:nvPr/>
        </p:nvGrpSpPr>
        <p:grpSpPr bwMode="auto">
          <a:xfrm>
            <a:off x="6981585" y="1529963"/>
            <a:ext cx="8057411" cy="4893648"/>
            <a:chOff x="461820" y="1651372"/>
            <a:chExt cx="2244667" cy="2646516"/>
          </a:xfrm>
        </p:grpSpPr>
        <p:sp>
          <p:nvSpPr>
            <p:cNvPr id="6" name="CasellaDiTesto 38">
              <a:extLst>
                <a:ext uri="{FF2B5EF4-FFF2-40B4-BE49-F238E27FC236}">
                  <a16:creationId xmlns:a16="http://schemas.microsoft.com/office/drawing/2014/main" id="{20036D1D-8CE8-203E-4449-5669E9F88A35}"/>
                </a:ext>
              </a:extLst>
            </p:cNvPr>
            <p:cNvSpPr txBox="1"/>
            <p:nvPr/>
          </p:nvSpPr>
          <p:spPr>
            <a:xfrm>
              <a:off x="461820" y="1867754"/>
              <a:ext cx="2244667" cy="2430134"/>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eaLnBrk="1" hangingPunct="1">
                <a:defRPr/>
              </a:pPr>
              <a:r>
                <a:rPr lang="fr-FR" altLang="it-IT" sz="2200" b="1" dirty="0">
                  <a:latin typeface="Open Sans" panose="020B0606030504020204" pitchFamily="34" charset="0"/>
                  <a:ea typeface="Open Sans" panose="020B0606030504020204" pitchFamily="34" charset="0"/>
                  <a:cs typeface="Open Sans" panose="020B0606030504020204" pitchFamily="34" charset="0"/>
                </a:rPr>
                <a:t>Le budget global du projet doit être solide. logique, justifié, réaliste :  </a:t>
              </a:r>
              <a:r>
                <a:rPr lang="fr-FR" altLang="it-IT" sz="2200" dirty="0">
                  <a:latin typeface="Open Sans" panose="020B0606030504020204" pitchFamily="34" charset="0"/>
                  <a:ea typeface="Open Sans" panose="020B0606030504020204" pitchFamily="34" charset="0"/>
                  <a:cs typeface="Open Sans" panose="020B0606030504020204" pitchFamily="34" charset="0"/>
                </a:rPr>
                <a:t>
- Expliquez comment le budget a été élaboré, sur quelles prémisses.
- </a:t>
              </a:r>
              <a:r>
                <a:rPr lang="fr-FR" altLang="it-IT" sz="2200" b="1" dirty="0">
                  <a:latin typeface="Open Sans" panose="020B0606030504020204" pitchFamily="34" charset="0"/>
                  <a:ea typeface="Open Sans" panose="020B0606030504020204" pitchFamily="34" charset="0"/>
                  <a:cs typeface="Open Sans" panose="020B0606030504020204" pitchFamily="34" charset="0"/>
                </a:rPr>
                <a:t>Lien clair </a:t>
              </a:r>
              <a:r>
                <a:rPr lang="fr-FR" altLang="it-IT" sz="2200" dirty="0">
                  <a:latin typeface="Open Sans" panose="020B0606030504020204" pitchFamily="34" charset="0"/>
                  <a:ea typeface="Open Sans" panose="020B0606030504020204" pitchFamily="34" charset="0"/>
                  <a:cs typeface="Open Sans" panose="020B0606030504020204" pitchFamily="34" charset="0"/>
                </a:rPr>
                <a:t>entre la </a:t>
              </a:r>
              <a:r>
                <a:rPr lang="fr-FR" altLang="it-IT" sz="2200" b="1" dirty="0">
                  <a:latin typeface="Open Sans" panose="020B0606030504020204" pitchFamily="34" charset="0"/>
                  <a:ea typeface="Open Sans" panose="020B0606030504020204" pitchFamily="34" charset="0"/>
                  <a:cs typeface="Open Sans" panose="020B0606030504020204" pitchFamily="34" charset="0"/>
                </a:rPr>
                <a:t>planification budgétaire </a:t>
              </a:r>
              <a:r>
                <a:rPr lang="fr-FR" altLang="it-IT" sz="2200" dirty="0">
                  <a:latin typeface="Open Sans" panose="020B0606030504020204" pitchFamily="34" charset="0"/>
                  <a:ea typeface="Open Sans" panose="020B0606030504020204" pitchFamily="34" charset="0"/>
                  <a:cs typeface="Open Sans" panose="020B0606030504020204" pitchFamily="34" charset="0"/>
                </a:rPr>
                <a:t>et la </a:t>
              </a:r>
              <a:r>
                <a:rPr lang="fr-FR" altLang="it-IT" sz="2200" b="1" dirty="0">
                  <a:latin typeface="Open Sans" panose="020B0606030504020204" pitchFamily="34" charset="0"/>
                  <a:ea typeface="Open Sans" panose="020B0606030504020204" pitchFamily="34" charset="0"/>
                  <a:cs typeface="Open Sans" panose="020B0606030504020204" pitchFamily="34" charset="0"/>
                </a:rPr>
                <a:t>stratégie du projet</a:t>
              </a:r>
              <a:r>
                <a:rPr lang="fr-FR" altLang="it-IT" sz="2200" dirty="0">
                  <a:latin typeface="Open Sans" panose="020B0606030504020204" pitchFamily="34" charset="0"/>
                  <a:ea typeface="Open Sans" panose="020B0606030504020204" pitchFamily="34" charset="0"/>
                  <a:cs typeface="Open Sans" panose="020B0606030504020204" pitchFamily="34" charset="0"/>
                </a:rPr>
                <a:t>
- Les coûts budgétisés doivent </a:t>
              </a:r>
              <a:r>
                <a:rPr lang="fr-FR" altLang="it-IT" sz="2200" b="1" dirty="0">
                  <a:latin typeface="Open Sans" panose="020B0606030504020204" pitchFamily="34" charset="0"/>
                  <a:ea typeface="Open Sans" panose="020B0606030504020204" pitchFamily="34" charset="0"/>
                  <a:cs typeface="Open Sans" panose="020B0606030504020204" pitchFamily="34" charset="0"/>
                </a:rPr>
                <a:t>être justifiés, clairement expliqués et référés aux activités proposées ! </a:t>
              </a:r>
              <a:r>
                <a:rPr lang="fr-FR" altLang="it-IT" sz="2200" dirty="0">
                  <a:latin typeface="Open Sans" panose="020B0606030504020204" pitchFamily="34" charset="0"/>
                  <a:ea typeface="Open Sans" panose="020B0606030504020204" pitchFamily="34" charset="0"/>
                  <a:cs typeface="Open Sans" panose="020B0606030504020204" pitchFamily="34" charset="0"/>
                </a:rPr>
                <a:t>
- </a:t>
              </a:r>
              <a:r>
                <a:rPr lang="fr-FR" altLang="it-IT" sz="2200" b="1" dirty="0">
                  <a:latin typeface="Open Sans" panose="020B0606030504020204" pitchFamily="34" charset="0"/>
                  <a:ea typeface="Open Sans" panose="020B0606030504020204" pitchFamily="34" charset="0"/>
                  <a:cs typeface="Open Sans" panose="020B0606030504020204" pitchFamily="34" charset="0"/>
                </a:rPr>
                <a:t>Éviter les coûts injustifiés </a:t>
              </a:r>
              <a:r>
                <a:rPr lang="fr-FR" altLang="it-IT" sz="2200" dirty="0">
                  <a:latin typeface="Open Sans" panose="020B0606030504020204" pitchFamily="34" charset="0"/>
                  <a:ea typeface="Open Sans" panose="020B0606030504020204" pitchFamily="34" charset="0"/>
                  <a:cs typeface="Open Sans" panose="020B0606030504020204" pitchFamily="34" charset="0"/>
                </a:rPr>
                <a:t>ou « artificiels » qui ne semblent pas justifiés par les activités et les réalisations
- Les lignes budgétaires spécifiques (sous-traitance, équipements, infrastructures) </a:t>
              </a:r>
              <a:r>
                <a:rPr lang="fr-FR" altLang="it-IT" sz="2200" b="1" dirty="0">
                  <a:latin typeface="Open Sans" panose="020B0606030504020204" pitchFamily="34" charset="0"/>
                  <a:ea typeface="Open Sans" panose="020B0606030504020204" pitchFamily="34" charset="0"/>
                  <a:cs typeface="Open Sans" panose="020B0606030504020204" pitchFamily="34" charset="0"/>
                </a:rPr>
                <a:t>sont étayées par des justifications pertinentes</a:t>
              </a:r>
              <a:endParaRPr lang="en-US" altLang="it-IT" sz="22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Rettangolo 12">
              <a:extLst>
                <a:ext uri="{FF2B5EF4-FFF2-40B4-BE49-F238E27FC236}">
                  <a16:creationId xmlns:a16="http://schemas.microsoft.com/office/drawing/2014/main" id="{1A08402E-51B2-7CF3-673F-6BA520FEE5F5}"/>
                </a:ext>
              </a:extLst>
            </p:cNvPr>
            <p:cNvSpPr>
              <a:spLocks noChangeArrowheads="1"/>
            </p:cNvSpPr>
            <p:nvPr/>
          </p:nvSpPr>
          <p:spPr bwMode="auto">
            <a:xfrm>
              <a:off x="461820" y="1651372"/>
              <a:ext cx="2244667" cy="21638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14" name="Freccia a destra 13">
            <a:extLst>
              <a:ext uri="{FF2B5EF4-FFF2-40B4-BE49-F238E27FC236}">
                <a16:creationId xmlns:a16="http://schemas.microsoft.com/office/drawing/2014/main" id="{81E15F59-E64D-2308-0D77-824C7BA1C10A}"/>
              </a:ext>
            </a:extLst>
          </p:cNvPr>
          <p:cNvSpPr/>
          <p:nvPr/>
        </p:nvSpPr>
        <p:spPr>
          <a:xfrm>
            <a:off x="5767362" y="3564731"/>
            <a:ext cx="948110" cy="739450"/>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24903955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a:t>6 – </a:t>
            </a:r>
            <a:r>
              <a:rPr lang="fr-BE" cap="none" dirty="0"/>
              <a:t>Rapport coût-efficacité</a:t>
            </a:r>
            <a:r>
              <a:rPr lang="en-US" cap="none" dirty="0"/>
              <a:t> (2/2)</a:t>
            </a:r>
            <a:endParaRPr lang="en-FR" dirty="0"/>
          </a:p>
        </p:txBody>
      </p:sp>
      <p:grpSp>
        <p:nvGrpSpPr>
          <p:cNvPr id="11" name="Gruppo 15">
            <a:extLst>
              <a:ext uri="{FF2B5EF4-FFF2-40B4-BE49-F238E27FC236}">
                <a16:creationId xmlns:a16="http://schemas.microsoft.com/office/drawing/2014/main" id="{408B9559-1643-D8BC-9A41-4F95597CBF3C}"/>
              </a:ext>
            </a:extLst>
          </p:cNvPr>
          <p:cNvGrpSpPr>
            <a:grpSpLocks/>
          </p:cNvGrpSpPr>
          <p:nvPr/>
        </p:nvGrpSpPr>
        <p:grpSpPr bwMode="auto">
          <a:xfrm>
            <a:off x="233485" y="4927448"/>
            <a:ext cx="5243718" cy="3570208"/>
            <a:chOff x="2928926" y="784839"/>
            <a:chExt cx="2289652" cy="1715916"/>
          </a:xfrm>
        </p:grpSpPr>
        <p:sp>
          <p:nvSpPr>
            <p:cNvPr id="12" name="Rettangolo 41">
              <a:extLst>
                <a:ext uri="{FF2B5EF4-FFF2-40B4-BE49-F238E27FC236}">
                  <a16:creationId xmlns:a16="http://schemas.microsoft.com/office/drawing/2014/main" id="{40C9B90E-E159-9CC6-953D-F8C50DD72F5F}"/>
                </a:ext>
              </a:extLst>
            </p:cNvPr>
            <p:cNvSpPr>
              <a:spLocks noChangeArrowheads="1"/>
            </p:cNvSpPr>
            <p:nvPr/>
          </p:nvSpPr>
          <p:spPr bwMode="auto">
            <a:xfrm>
              <a:off x="2928926" y="1272988"/>
              <a:ext cx="2286017" cy="122776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algn="just" eaLnBrk="1" hangingPunct="1"/>
              <a:r>
                <a:rPr lang="fr-FR" sz="2000" dirty="0">
                  <a:solidFill>
                    <a:schemeClr val="bg1"/>
                  </a:solidFill>
                  <a:latin typeface="Open Sans" panose="020B0606030504020204" pitchFamily="34" charset="0"/>
                  <a:ea typeface="Times New Roman" panose="02020603050405020304" pitchFamily="18" charset="0"/>
                </a:rPr>
                <a:t>Le budget est-il correctement réparti dans le temps et entre les partenaires ? Est-il logiquement réparti sur toute la durée du projet pour assurer la livraison en temps opportun des réalisations et la gestion des flux de trésorerie du projet ? Le budget est-il suffisamment bien réparti entre les partenaires ?</a:t>
              </a:r>
              <a:endParaRPr lang="en-US" altLang="it-IT" sz="2000" b="1" dirty="0">
                <a:solidFill>
                  <a:schemeClr val="bg1"/>
                </a:solidFill>
                <a:latin typeface="Calibri" panose="020F0502020204030204" pitchFamily="34" charset="0"/>
                <a:cs typeface="Arial" panose="020B0604020202020204" pitchFamily="34" charset="0"/>
              </a:endParaRPr>
            </a:p>
          </p:txBody>
        </p:sp>
        <p:sp>
          <p:nvSpPr>
            <p:cNvPr id="13" name="Rettangolo 14">
              <a:extLst>
                <a:ext uri="{FF2B5EF4-FFF2-40B4-BE49-F238E27FC236}">
                  <a16:creationId xmlns:a16="http://schemas.microsoft.com/office/drawing/2014/main" id="{8CF2338E-0BC3-62D5-ED56-E0F56462B13E}"/>
                </a:ext>
              </a:extLst>
            </p:cNvPr>
            <p:cNvSpPr>
              <a:spLocks noChangeArrowheads="1"/>
            </p:cNvSpPr>
            <p:nvPr/>
          </p:nvSpPr>
          <p:spPr bwMode="auto">
            <a:xfrm>
              <a:off x="2932561" y="784839"/>
              <a:ext cx="2286017" cy="488149"/>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6.3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Allocation budgétaire
(sections 3.6.3, 5 - Budget du projet et plan financier - et 4.2)</a:t>
              </a:r>
              <a:endPar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 name="Gruppo 13">
            <a:extLst>
              <a:ext uri="{FF2B5EF4-FFF2-40B4-BE49-F238E27FC236}">
                <a16:creationId xmlns:a16="http://schemas.microsoft.com/office/drawing/2014/main" id="{415AD985-EB7B-2B6E-BF14-C8F0EFD941CB}"/>
              </a:ext>
            </a:extLst>
          </p:cNvPr>
          <p:cNvGrpSpPr>
            <a:grpSpLocks/>
          </p:cNvGrpSpPr>
          <p:nvPr/>
        </p:nvGrpSpPr>
        <p:grpSpPr bwMode="auto">
          <a:xfrm>
            <a:off x="224968" y="1232775"/>
            <a:ext cx="5252235" cy="3469925"/>
            <a:chOff x="451582" y="1027909"/>
            <a:chExt cx="2290356" cy="3371206"/>
          </a:xfrm>
        </p:grpSpPr>
        <p:sp>
          <p:nvSpPr>
            <p:cNvPr id="6" name="CasellaDiTesto 38">
              <a:extLst>
                <a:ext uri="{FF2B5EF4-FFF2-40B4-BE49-F238E27FC236}">
                  <a16:creationId xmlns:a16="http://schemas.microsoft.com/office/drawing/2014/main" id="{514D37A3-8E55-8593-0A2B-1BF6F7ADAAFA}"/>
                </a:ext>
              </a:extLst>
            </p:cNvPr>
            <p:cNvSpPr txBox="1"/>
            <p:nvPr/>
          </p:nvSpPr>
          <p:spPr>
            <a:xfrm>
              <a:off x="451582" y="2216266"/>
              <a:ext cx="2286642" cy="2182849"/>
            </a:xfrm>
            <a:prstGeom prst="rect">
              <a:avLst/>
            </a:prstGeom>
            <a:solidFill>
              <a:srgbClr val="00B0F0"/>
            </a:solidFill>
          </p:spPr>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just" eaLnBrk="1" hangingPunct="1">
                <a:defRPr/>
              </a:pPr>
              <a:r>
                <a:rPr lang="fr-FR" sz="2000" dirty="0">
                  <a:solidFill>
                    <a:schemeClr val="bg1"/>
                  </a:solidFill>
                  <a:latin typeface="Open Sans" panose="020B0606030504020204" pitchFamily="34" charset="0"/>
                  <a:ea typeface="Times New Roman" panose="02020603050405020304" pitchFamily="18" charset="0"/>
                </a:rPr>
                <a:t>Le </a:t>
              </a:r>
              <a:r>
                <a:rPr lang="fr-FR" sz="2000" b="1" dirty="0">
                  <a:solidFill>
                    <a:schemeClr val="bg1"/>
                  </a:solidFill>
                  <a:latin typeface="Open Sans" panose="020B0606030504020204" pitchFamily="34" charset="0"/>
                  <a:ea typeface="Times New Roman" panose="02020603050405020304" pitchFamily="18" charset="0"/>
                </a:rPr>
                <a:t>rapport et l’équilibre entre les coûts estimés et la quantification des résultats attendus sont-ils satisfaisants </a:t>
              </a:r>
              <a:r>
                <a:rPr lang="fr-FR" sz="2000" dirty="0">
                  <a:solidFill>
                    <a:schemeClr val="bg1"/>
                  </a:solidFill>
                  <a:latin typeface="Open Sans" panose="020B0606030504020204" pitchFamily="34" charset="0"/>
                  <a:ea typeface="Times New Roman" panose="02020603050405020304" pitchFamily="18" charset="0"/>
                </a:rPr>
                <a:t>? La nécessité de faire appel à une expertise externe est-elle justifiée ? Les coûts sont-ils nécessaires et dûment justifiés ?</a:t>
              </a:r>
              <a:endParaRPr lang="en-US" altLang="it-IT"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ttangolo 12">
              <a:extLst>
                <a:ext uri="{FF2B5EF4-FFF2-40B4-BE49-F238E27FC236}">
                  <a16:creationId xmlns:a16="http://schemas.microsoft.com/office/drawing/2014/main" id="{780E6EE0-EB4E-C187-8CA0-2CB589CD29A8}"/>
                </a:ext>
              </a:extLst>
            </p:cNvPr>
            <p:cNvSpPr>
              <a:spLocks noChangeArrowheads="1"/>
            </p:cNvSpPr>
            <p:nvPr/>
          </p:nvSpPr>
          <p:spPr bwMode="auto">
            <a:xfrm>
              <a:off x="455296" y="1027909"/>
              <a:ext cx="2286642" cy="1288970"/>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anchor="ct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6.2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Ratio et équilibre entre les coûts du projet et les résultats attendus
(sections 3.6.2, 5 - budget du projet et plan financier et 4.2)</a:t>
              </a:r>
              <a:endParaRPr lang="it-IT" altLang="it-IT"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uppo 13">
            <a:extLst>
              <a:ext uri="{FF2B5EF4-FFF2-40B4-BE49-F238E27FC236}">
                <a16:creationId xmlns:a16="http://schemas.microsoft.com/office/drawing/2014/main" id="{C9941649-7B9A-F93B-1B43-10783CE57F69}"/>
              </a:ext>
            </a:extLst>
          </p:cNvPr>
          <p:cNvGrpSpPr>
            <a:grpSpLocks/>
          </p:cNvGrpSpPr>
          <p:nvPr/>
        </p:nvGrpSpPr>
        <p:grpSpPr bwMode="auto">
          <a:xfrm>
            <a:off x="6502402" y="910187"/>
            <a:ext cx="8277940" cy="3986494"/>
            <a:chOff x="425426" y="1053186"/>
            <a:chExt cx="2244667" cy="2495306"/>
          </a:xfrm>
        </p:grpSpPr>
        <p:sp>
          <p:nvSpPr>
            <p:cNvPr id="15" name="CasellaDiTesto 38">
              <a:extLst>
                <a:ext uri="{FF2B5EF4-FFF2-40B4-BE49-F238E27FC236}">
                  <a16:creationId xmlns:a16="http://schemas.microsoft.com/office/drawing/2014/main" id="{82996FED-1A9A-43B5-554C-79E196A953E9}"/>
                </a:ext>
              </a:extLst>
            </p:cNvPr>
            <p:cNvSpPr txBox="1"/>
            <p:nvPr/>
          </p:nvSpPr>
          <p:spPr>
            <a:xfrm>
              <a:off x="425426" y="1294491"/>
              <a:ext cx="2244667" cy="225400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marL="342900" indent="-342900" eaLnBrk="1" hangingPunct="1">
                <a:buFont typeface="Arial" panose="020B0604020202020204" pitchFamily="34" charset="0"/>
                <a:buChar char="•"/>
                <a:defRPr/>
              </a:pPr>
              <a:r>
                <a:rPr lang="fr-FR" altLang="it-IT" sz="1900" b="1" dirty="0">
                  <a:latin typeface="Open Sans" panose="020B0606030504020204" pitchFamily="34" charset="0"/>
                  <a:ea typeface="Open Sans" panose="020B0606030504020204" pitchFamily="34" charset="0"/>
                  <a:cs typeface="Open Sans" panose="020B0606030504020204" pitchFamily="34" charset="0"/>
                </a:rPr>
                <a:t>Optimisation des ressources </a:t>
              </a:r>
              <a:r>
                <a:rPr lang="fr-FR" altLang="it-IT" sz="1900" dirty="0">
                  <a:latin typeface="Open Sans" panose="020B0606030504020204" pitchFamily="34" charset="0"/>
                  <a:ea typeface="Open Sans" panose="020B0606030504020204" pitchFamily="34" charset="0"/>
                  <a:cs typeface="Open Sans" panose="020B0606030504020204" pitchFamily="34" charset="0"/>
                </a:rPr>
                <a:t>- le budget total doit être raisonnable par rapport au projet proposé (activités, réalisations et résultats attendus) et à la taille du partenariat.
</a:t>
              </a:r>
              <a:r>
                <a:rPr lang="fr-FR" altLang="it-IT" sz="1900" b="1" dirty="0">
                  <a:latin typeface="Open Sans" panose="020B0606030504020204" pitchFamily="34" charset="0"/>
                  <a:ea typeface="Open Sans" panose="020B0606030504020204" pitchFamily="34" charset="0"/>
                  <a:cs typeface="Open Sans" panose="020B0606030504020204" pitchFamily="34" charset="0"/>
                </a:rPr>
                <a:t>Les coûts humains doivent être réalistes </a:t>
              </a:r>
              <a:r>
                <a:rPr lang="fr-FR" altLang="it-IT" sz="1900" dirty="0">
                  <a:latin typeface="Open Sans" panose="020B0606030504020204" pitchFamily="34" charset="0"/>
                  <a:ea typeface="Open Sans" panose="020B0606030504020204" pitchFamily="34" charset="0"/>
                  <a:cs typeface="Open Sans" panose="020B0606030504020204" pitchFamily="34" charset="0"/>
                </a:rPr>
                <a:t>et proportionnés aux activités : pas de duplication artificielle des fonctions de gestion
Le budget prévu pour les différentes lignes budgétaires doit être cohérent avec la description des </a:t>
              </a:r>
              <a:r>
                <a:rPr lang="fr-FR" altLang="it-IT" sz="1900" b="1" dirty="0">
                  <a:latin typeface="Open Sans" panose="020B0606030504020204" pitchFamily="34" charset="0"/>
                  <a:ea typeface="Open Sans" panose="020B0606030504020204" pitchFamily="34" charset="0"/>
                  <a:cs typeface="Open Sans" panose="020B0606030504020204" pitchFamily="34" charset="0"/>
                </a:rPr>
                <a:t>Groupes de Tâches et le résumé des activités</a:t>
              </a:r>
              <a:r>
                <a:rPr lang="fr-FR" altLang="it-IT" sz="1900" dirty="0">
                  <a:latin typeface="Open Sans" panose="020B0606030504020204" pitchFamily="34" charset="0"/>
                  <a:ea typeface="Open Sans" panose="020B0606030504020204" pitchFamily="34" charset="0"/>
                  <a:cs typeface="Open Sans" panose="020B0606030504020204" pitchFamily="34" charset="0"/>
                </a:rPr>
                <a:t>
Les principaux coûts </a:t>
              </a:r>
              <a:r>
                <a:rPr lang="fr-FR" altLang="it-IT" sz="1900" b="1" dirty="0">
                  <a:latin typeface="Open Sans" panose="020B0606030504020204" pitchFamily="34" charset="0"/>
                  <a:ea typeface="Open Sans" panose="020B0606030504020204" pitchFamily="34" charset="0"/>
                  <a:cs typeface="Open Sans" panose="020B0606030504020204" pitchFamily="34" charset="0"/>
                </a:rPr>
                <a:t>de sous-traitance </a:t>
              </a:r>
              <a:r>
                <a:rPr lang="fr-FR" altLang="it-IT" sz="1900" dirty="0">
                  <a:latin typeface="Open Sans" panose="020B0606030504020204" pitchFamily="34" charset="0"/>
                  <a:ea typeface="Open Sans" panose="020B0606030504020204" pitchFamily="34" charset="0"/>
                  <a:cs typeface="Open Sans" panose="020B0606030504020204" pitchFamily="34" charset="0"/>
                </a:rPr>
                <a:t>doivent être justifiés pour exclure que les partenaires puissent exécuter les tâches sous-traitées. L’essentiel des activités du projet ne peut pas être sous-traité !</a:t>
              </a:r>
              <a:endParaRPr lang="en-US" altLang="it-IT" sz="1900"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ttangolo 12">
              <a:extLst>
                <a:ext uri="{FF2B5EF4-FFF2-40B4-BE49-F238E27FC236}">
                  <a16:creationId xmlns:a16="http://schemas.microsoft.com/office/drawing/2014/main" id="{37A8225F-9882-183B-755D-14C1598E16F8}"/>
                </a:ext>
              </a:extLst>
            </p:cNvPr>
            <p:cNvSpPr>
              <a:spLocks noChangeArrowheads="1"/>
            </p:cNvSpPr>
            <p:nvPr/>
          </p:nvSpPr>
          <p:spPr bwMode="auto">
            <a:xfrm>
              <a:off x="425426" y="1053186"/>
              <a:ext cx="2244667" cy="25044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17" name="Freccia a destra 16">
            <a:extLst>
              <a:ext uri="{FF2B5EF4-FFF2-40B4-BE49-F238E27FC236}">
                <a16:creationId xmlns:a16="http://schemas.microsoft.com/office/drawing/2014/main" id="{8AA7C033-587D-D0D0-A0E6-6FAFD1D04709}"/>
              </a:ext>
            </a:extLst>
          </p:cNvPr>
          <p:cNvSpPr/>
          <p:nvPr/>
        </p:nvSpPr>
        <p:spPr>
          <a:xfrm>
            <a:off x="5577330" y="2816295"/>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grpSp>
        <p:nvGrpSpPr>
          <p:cNvPr id="18" name="Gruppo 17">
            <a:extLst>
              <a:ext uri="{FF2B5EF4-FFF2-40B4-BE49-F238E27FC236}">
                <a16:creationId xmlns:a16="http://schemas.microsoft.com/office/drawing/2014/main" id="{A77F5728-3A9E-9D13-B39B-F4E7C193F250}"/>
              </a:ext>
            </a:extLst>
          </p:cNvPr>
          <p:cNvGrpSpPr>
            <a:grpSpLocks/>
          </p:cNvGrpSpPr>
          <p:nvPr/>
        </p:nvGrpSpPr>
        <p:grpSpPr bwMode="auto">
          <a:xfrm>
            <a:off x="6502402" y="5095249"/>
            <a:ext cx="8277939" cy="3881851"/>
            <a:chOff x="461820" y="835954"/>
            <a:chExt cx="2244667" cy="2429806"/>
          </a:xfrm>
        </p:grpSpPr>
        <p:sp>
          <p:nvSpPr>
            <p:cNvPr id="19" name="CasellaDiTesto 38">
              <a:extLst>
                <a:ext uri="{FF2B5EF4-FFF2-40B4-BE49-F238E27FC236}">
                  <a16:creationId xmlns:a16="http://schemas.microsoft.com/office/drawing/2014/main" id="{57FE9F9F-15E8-EE34-97C7-7388BF612453}"/>
                </a:ext>
              </a:extLst>
            </p:cNvPr>
            <p:cNvSpPr txBox="1"/>
            <p:nvPr/>
          </p:nvSpPr>
          <p:spPr>
            <a:xfrm>
              <a:off x="461820" y="1088819"/>
              <a:ext cx="2244667" cy="217694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marL="342900" indent="-342900" eaLnBrk="1" hangingPunct="1">
                <a:buFont typeface="Arial" panose="020B0604020202020204" pitchFamily="34" charset="0"/>
                <a:buChar char="•"/>
                <a:defRPr/>
              </a:pPr>
              <a:r>
                <a:rPr lang="fr-FR" altLang="it-IT" sz="2000" dirty="0">
                  <a:latin typeface="Open Sans" panose="020B0606030504020204" pitchFamily="34" charset="0"/>
                  <a:ea typeface="Open Sans" panose="020B0606030504020204" pitchFamily="34" charset="0"/>
                  <a:cs typeface="Open Sans" panose="020B0606030504020204" pitchFamily="34" charset="0"/>
                </a:rPr>
                <a:t>Fournir la preuve que le budget est </a:t>
              </a:r>
              <a:r>
                <a:rPr lang="fr-FR" altLang="it-IT" sz="2000" b="1" dirty="0">
                  <a:latin typeface="Open Sans" panose="020B0606030504020204" pitchFamily="34" charset="0"/>
                  <a:ea typeface="Open Sans" panose="020B0606030504020204" pitchFamily="34" charset="0"/>
                  <a:cs typeface="Open Sans" panose="020B0606030504020204" pitchFamily="34" charset="0"/>
                </a:rPr>
                <a:t>correctement alloué à chaque PP </a:t>
              </a:r>
              <a:r>
                <a:rPr lang="fr-FR" altLang="it-IT" sz="2000" dirty="0">
                  <a:latin typeface="Open Sans" panose="020B0606030504020204" pitchFamily="34" charset="0"/>
                  <a:ea typeface="Open Sans" panose="020B0606030504020204" pitchFamily="34" charset="0"/>
                  <a:cs typeface="Open Sans" panose="020B0606030504020204" pitchFamily="34" charset="0"/>
                </a:rPr>
                <a:t>en relation avec les activités à mettre en œuvre 
Le budget </a:t>
              </a:r>
              <a:r>
                <a:rPr lang="fr-FR" altLang="it-IT" sz="2000" b="1" dirty="0">
                  <a:latin typeface="Open Sans" panose="020B0606030504020204" pitchFamily="34" charset="0"/>
                  <a:ea typeface="Open Sans" panose="020B0606030504020204" pitchFamily="34" charset="0"/>
                  <a:cs typeface="Open Sans" panose="020B0606030504020204" pitchFamily="34" charset="0"/>
                </a:rPr>
                <a:t>annuel doit être conforme au plan d’action</a:t>
              </a:r>
              <a:r>
                <a:rPr lang="fr-FR" altLang="it-IT" sz="2000" dirty="0">
                  <a:latin typeface="Open Sans" panose="020B0606030504020204" pitchFamily="34" charset="0"/>
                  <a:ea typeface="Open Sans" panose="020B0606030504020204" pitchFamily="34" charset="0"/>
                  <a:cs typeface="Open Sans" panose="020B0606030504020204" pitchFamily="34" charset="0"/>
                </a:rPr>
                <a:t>
La répartition par </a:t>
              </a:r>
              <a:r>
                <a:rPr lang="fr-FR" altLang="it-IT" sz="2000" b="1" dirty="0">
                  <a:latin typeface="Open Sans" panose="020B0606030504020204" pitchFamily="34" charset="0"/>
                  <a:ea typeface="Open Sans" panose="020B0606030504020204" pitchFamily="34" charset="0"/>
                  <a:cs typeface="Open Sans" panose="020B0606030504020204" pitchFamily="34" charset="0"/>
                </a:rPr>
                <a:t>catégorie de coûts doit être</a:t>
              </a:r>
              <a:r>
                <a:rPr lang="fr-FR" altLang="it-IT" sz="2000" dirty="0">
                  <a:latin typeface="Open Sans" panose="020B0606030504020204" pitchFamily="34" charset="0"/>
                  <a:ea typeface="Open Sans" panose="020B0606030504020204" pitchFamily="34" charset="0"/>
                  <a:cs typeface="Open Sans" panose="020B0606030504020204" pitchFamily="34" charset="0"/>
                </a:rPr>
                <a:t> cohérente avec les objectifs du projet, en évitant les catégories de coûts artificiellement gonflées
L’essentiel des activités, et en particulier les projets pilotes, est prévu </a:t>
              </a:r>
              <a:r>
                <a:rPr lang="fr-FR" altLang="it-IT" sz="2000" b="1" dirty="0">
                  <a:latin typeface="Open Sans" panose="020B0606030504020204" pitchFamily="34" charset="0"/>
                  <a:ea typeface="Open Sans" panose="020B0606030504020204" pitchFamily="34" charset="0"/>
                  <a:cs typeface="Open Sans" panose="020B0606030504020204" pitchFamily="34" charset="0"/>
                </a:rPr>
                <a:t>au cours de la première moitié du projet</a:t>
              </a:r>
              <a:r>
                <a:rPr lang="fr-FR" altLang="it-IT" sz="2000" dirty="0">
                  <a:latin typeface="Open Sans" panose="020B0606030504020204" pitchFamily="34" charset="0"/>
                  <a:ea typeface="Open Sans" panose="020B0606030504020204" pitchFamily="34" charset="0"/>
                  <a:cs typeface="Open Sans" panose="020B0606030504020204" pitchFamily="34" charset="0"/>
                </a:rPr>
                <a:t>.
Expliquez comment faire face à tout </a:t>
              </a:r>
              <a:r>
                <a:rPr lang="fr-FR" altLang="it-IT" sz="2000" b="1" dirty="0">
                  <a:latin typeface="Open Sans" panose="020B0606030504020204" pitchFamily="34" charset="0"/>
                  <a:ea typeface="Open Sans" panose="020B0606030504020204" pitchFamily="34" charset="0"/>
                  <a:cs typeface="Open Sans" panose="020B0606030504020204" pitchFamily="34" charset="0"/>
                </a:rPr>
                <a:t>risque de pénurie de liquidités </a:t>
              </a:r>
              <a:r>
                <a:rPr lang="fr-FR" altLang="it-IT" sz="2000" dirty="0">
                  <a:latin typeface="Open Sans" panose="020B0606030504020204" pitchFamily="34" charset="0"/>
                  <a:ea typeface="Open Sans" panose="020B0606030504020204" pitchFamily="34" charset="0"/>
                  <a:cs typeface="Open Sans" panose="020B0606030504020204" pitchFamily="34" charset="0"/>
                </a:rPr>
                <a:t>qui pourrait affecter la livraison des produits dans les délais.</a:t>
              </a:r>
              <a:endParaRPr lang="en-US" altLang="it-IT"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Rettangolo 12">
              <a:extLst>
                <a:ext uri="{FF2B5EF4-FFF2-40B4-BE49-F238E27FC236}">
                  <a16:creationId xmlns:a16="http://schemas.microsoft.com/office/drawing/2014/main" id="{46DCB6A0-3DB8-00E0-221D-9CA86DD971C3}"/>
                </a:ext>
              </a:extLst>
            </p:cNvPr>
            <p:cNvSpPr>
              <a:spLocks noChangeArrowheads="1"/>
            </p:cNvSpPr>
            <p:nvPr/>
          </p:nvSpPr>
          <p:spPr bwMode="auto">
            <a:xfrm>
              <a:off x="461820" y="835954"/>
              <a:ext cx="2244667" cy="25044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24" name="Freccia a destra 23">
            <a:extLst>
              <a:ext uri="{FF2B5EF4-FFF2-40B4-BE49-F238E27FC236}">
                <a16:creationId xmlns:a16="http://schemas.microsoft.com/office/drawing/2014/main" id="{930E8147-557A-9DD1-E54B-F32B1B63CD54}"/>
              </a:ext>
            </a:extLst>
          </p:cNvPr>
          <p:cNvSpPr/>
          <p:nvPr/>
        </p:nvSpPr>
        <p:spPr>
          <a:xfrm>
            <a:off x="5577426" y="6186228"/>
            <a:ext cx="816428" cy="559786"/>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35868307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943" y="356437"/>
            <a:ext cx="13631463" cy="593506"/>
          </a:xfrm>
        </p:spPr>
        <p:txBody>
          <a:bodyPr/>
          <a:lstStyle/>
          <a:p>
            <a:r>
              <a:rPr lang="en-US" sz="3600" cap="none" dirty="0"/>
              <a:t>Rapport </a:t>
            </a:r>
            <a:r>
              <a:rPr lang="en-US" sz="3600" cap="none" dirty="0" err="1"/>
              <a:t>coût-efficacité</a:t>
            </a:r>
            <a:r>
              <a:rPr lang="en-US" sz="3600" cap="none" dirty="0"/>
              <a:t>  : conseils et </a:t>
            </a:r>
            <a:r>
              <a:rPr lang="en-US" sz="3600" cap="none" dirty="0" err="1"/>
              <a:t>recommandations</a:t>
            </a:r>
            <a:r>
              <a:rPr lang="en-US" sz="3600" cap="none" dirty="0"/>
              <a:t> </a:t>
            </a:r>
            <a:endParaRPr lang="en-FR" sz="3600" cap="none" dirty="0"/>
          </a:p>
        </p:txBody>
      </p:sp>
      <p:sp>
        <p:nvSpPr>
          <p:cNvPr id="7" name="CuadroTexto 6">
            <a:extLst>
              <a:ext uri="{FF2B5EF4-FFF2-40B4-BE49-F238E27FC236}">
                <a16:creationId xmlns:a16="http://schemas.microsoft.com/office/drawing/2014/main" id="{6267FB66-5AE8-7CC5-CF4F-E06725280E57}"/>
              </a:ext>
            </a:extLst>
          </p:cNvPr>
          <p:cNvSpPr txBox="1"/>
          <p:nvPr/>
        </p:nvSpPr>
        <p:spPr>
          <a:xfrm>
            <a:off x="743943" y="1053982"/>
            <a:ext cx="12492147" cy="6417141"/>
          </a:xfrm>
          <a:prstGeom prst="rect">
            <a:avLst/>
          </a:prstGeom>
          <a:noFill/>
        </p:spPr>
        <p:txBody>
          <a:bodyPr wrap="square">
            <a:spAutoFit/>
          </a:bodyPr>
          <a:lstStyle/>
          <a:p>
            <a:pPr marL="457200" indent="-457200">
              <a:spcAft>
                <a:spcPts val="1800"/>
              </a:spcAft>
              <a:buFont typeface="Arial" panose="020B0604020202020204" pitchFamily="34" charset="0"/>
              <a:buChar char="•"/>
              <a:defRPr/>
            </a:pPr>
            <a:r>
              <a:rPr lang="fr-FR" altLang="it-IT" sz="2400" dirty="0">
                <a:latin typeface="Open Sans" panose="020B0606030504020204" pitchFamily="34" charset="0"/>
                <a:ea typeface="Open Sans" panose="020B0606030504020204" pitchFamily="34" charset="0"/>
                <a:cs typeface="Open Sans" panose="020B0606030504020204" pitchFamily="34" charset="0"/>
              </a:rPr>
              <a:t>Les concepteurs de projets ont tendance à surestimer le budget du projet !
Calculer l’allocation des ressources humaines en fonction d’un équilibre « raisonnable » avec les activités du projet et leur durée. Gardez à l’esprit que dans le cadre du programme Interreg NEXT MED, </a:t>
            </a:r>
            <a:r>
              <a:rPr lang="fr-FR" altLang="it-IT" sz="2400" b="1" dirty="0">
                <a:latin typeface="Open Sans" panose="020B0606030504020204" pitchFamily="34" charset="0"/>
                <a:ea typeface="Open Sans" panose="020B0606030504020204" pitchFamily="34" charset="0"/>
                <a:cs typeface="Open Sans" panose="020B0606030504020204" pitchFamily="34" charset="0"/>
              </a:rPr>
              <a:t>UNE seule modification majeure est autorisée pendant la durée du projet ;</a:t>
            </a:r>
            <a:r>
              <a:rPr lang="fr-FR" altLang="it-IT" sz="2400" dirty="0">
                <a:latin typeface="Open Sans" panose="020B0606030504020204" pitchFamily="34" charset="0"/>
                <a:ea typeface="Open Sans" panose="020B0606030504020204" pitchFamily="34" charset="0"/>
                <a:cs typeface="Open Sans" panose="020B0606030504020204" pitchFamily="34" charset="0"/>
              </a:rPr>
              <a:t>
Allouer </a:t>
            </a:r>
            <a:r>
              <a:rPr lang="fr-FR" altLang="it-IT" sz="2400" b="1" dirty="0">
                <a:latin typeface="Open Sans" panose="020B0606030504020204" pitchFamily="34" charset="0"/>
                <a:ea typeface="Open Sans" panose="020B0606030504020204" pitchFamily="34" charset="0"/>
                <a:cs typeface="Open Sans" panose="020B0606030504020204" pitchFamily="34" charset="0"/>
              </a:rPr>
              <a:t>les ressources financières </a:t>
            </a:r>
            <a:r>
              <a:rPr lang="fr-FR" altLang="it-IT" sz="2400" dirty="0">
                <a:latin typeface="Open Sans" panose="020B0606030504020204" pitchFamily="34" charset="0"/>
                <a:ea typeface="Open Sans" panose="020B0606030504020204" pitchFamily="34" charset="0"/>
                <a:cs typeface="Open Sans" panose="020B0606030504020204" pitchFamily="34" charset="0"/>
              </a:rPr>
              <a:t>en fonction des </a:t>
            </a:r>
            <a:r>
              <a:rPr lang="fr-FR" altLang="it-IT" sz="2400" b="1" dirty="0">
                <a:latin typeface="Open Sans" panose="020B0606030504020204" pitchFamily="34" charset="0"/>
                <a:ea typeface="Open Sans" panose="020B0606030504020204" pitchFamily="34" charset="0"/>
                <a:cs typeface="Open Sans" panose="020B0606030504020204" pitchFamily="34" charset="0"/>
              </a:rPr>
              <a:t>réalisations et conformément à la contribution apportée </a:t>
            </a:r>
            <a:r>
              <a:rPr lang="fr-FR" altLang="it-IT" sz="2400" dirty="0">
                <a:latin typeface="Open Sans" panose="020B0606030504020204" pitchFamily="34" charset="0"/>
                <a:ea typeface="Open Sans" panose="020B0606030504020204" pitchFamily="34" charset="0"/>
                <a:cs typeface="Open Sans" panose="020B0606030504020204" pitchFamily="34" charset="0"/>
              </a:rPr>
              <a:t>par les partenaires ;
Gardez à l’esprit </a:t>
            </a:r>
            <a:r>
              <a:rPr lang="fr-FR" altLang="it-IT" sz="2400" b="1" dirty="0">
                <a:latin typeface="Open Sans" panose="020B0606030504020204" pitchFamily="34" charset="0"/>
                <a:ea typeface="Open Sans" panose="020B0606030504020204" pitchFamily="34" charset="0"/>
                <a:cs typeface="Open Sans" panose="020B0606030504020204" pitchFamily="34" charset="0"/>
              </a:rPr>
              <a:t>le rapport entre le coût du projet et l’impact attendu </a:t>
            </a:r>
            <a:r>
              <a:rPr lang="fr-FR" altLang="it-IT" sz="2400" dirty="0">
                <a:latin typeface="Open Sans" panose="020B0606030504020204" pitchFamily="34" charset="0"/>
                <a:ea typeface="Open Sans" panose="020B0606030504020204" pitchFamily="34" charset="0"/>
                <a:cs typeface="Open Sans" panose="020B0606030504020204" pitchFamily="34" charset="0"/>
              </a:rPr>
              <a:t>;
N’utilisez pas l’approche « taille unique » ! La seule répartition correcte du budget est celle qui est </a:t>
            </a:r>
            <a:r>
              <a:rPr lang="fr-FR" altLang="it-IT" sz="2400" b="1" dirty="0">
                <a:latin typeface="Open Sans" panose="020B0606030504020204" pitchFamily="34" charset="0"/>
                <a:ea typeface="Open Sans" panose="020B0606030504020204" pitchFamily="34" charset="0"/>
                <a:cs typeface="Open Sans" panose="020B0606030504020204" pitchFamily="34" charset="0"/>
              </a:rPr>
              <a:t>cohérente avec la contribution de chaque partenaire </a:t>
            </a:r>
            <a:r>
              <a:rPr lang="fr-FR" altLang="it-IT" sz="2400" dirty="0">
                <a:latin typeface="Open Sans" panose="020B0606030504020204" pitchFamily="34" charset="0"/>
                <a:ea typeface="Open Sans" panose="020B0606030504020204" pitchFamily="34" charset="0"/>
                <a:cs typeface="Open Sans" panose="020B0606030504020204" pitchFamily="34" charset="0"/>
              </a:rPr>
              <a:t>aux réalisations/activités ; 
Tenez compte de </a:t>
            </a:r>
            <a:r>
              <a:rPr lang="fr-FR" altLang="it-IT" sz="2400" b="1" dirty="0">
                <a:latin typeface="Open Sans" panose="020B0606030504020204" pitchFamily="34" charset="0"/>
                <a:ea typeface="Open Sans" panose="020B0606030504020204" pitchFamily="34" charset="0"/>
                <a:cs typeface="Open Sans" panose="020B0606030504020204" pitchFamily="34" charset="0"/>
              </a:rPr>
              <a:t>la règle d’au moins 50 % </a:t>
            </a:r>
            <a:r>
              <a:rPr lang="fr-FR" altLang="it-IT" sz="2400" dirty="0">
                <a:latin typeface="Open Sans" panose="020B0606030504020204" pitchFamily="34" charset="0"/>
                <a:ea typeface="Open Sans" panose="020B0606030504020204" pitchFamily="34" charset="0"/>
                <a:cs typeface="Open Sans" panose="020B0606030504020204" pitchFamily="34" charset="0"/>
              </a:rPr>
              <a:t>du total des coûts admissibles pour les PPM à partir du moment où vous commencez à établir votre partenariat et votre budget.</a:t>
            </a:r>
            <a:endParaRPr lang="en-GB" altLang="it-IT"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549064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en-US" cap="none" dirty="0"/>
              <a:t>7 – Principes </a:t>
            </a:r>
            <a:r>
              <a:rPr lang="en-US" cap="none" dirty="0" err="1"/>
              <a:t>horizontaux</a:t>
            </a:r>
            <a:r>
              <a:rPr lang="en-US" cap="none" dirty="0"/>
              <a:t> (4 points)</a:t>
            </a:r>
            <a:endParaRPr lang="en-FR" cap="none" dirty="0"/>
          </a:p>
        </p:txBody>
      </p:sp>
      <p:grpSp>
        <p:nvGrpSpPr>
          <p:cNvPr id="4" name="Gruppo 15">
            <a:extLst>
              <a:ext uri="{FF2B5EF4-FFF2-40B4-BE49-F238E27FC236}">
                <a16:creationId xmlns:a16="http://schemas.microsoft.com/office/drawing/2014/main" id="{E3A3DC24-5E57-00BE-1611-31F5C6999C7A}"/>
              </a:ext>
            </a:extLst>
          </p:cNvPr>
          <p:cNvGrpSpPr>
            <a:grpSpLocks/>
          </p:cNvGrpSpPr>
          <p:nvPr/>
        </p:nvGrpSpPr>
        <p:grpSpPr bwMode="auto">
          <a:xfrm>
            <a:off x="375081" y="1331073"/>
            <a:ext cx="5772190" cy="5416867"/>
            <a:chOff x="2928926" y="775226"/>
            <a:chExt cx="2286017" cy="2603460"/>
          </a:xfrm>
        </p:grpSpPr>
        <p:sp>
          <p:nvSpPr>
            <p:cNvPr id="6" name="Rettangolo 41">
              <a:extLst>
                <a:ext uri="{FF2B5EF4-FFF2-40B4-BE49-F238E27FC236}">
                  <a16:creationId xmlns:a16="http://schemas.microsoft.com/office/drawing/2014/main" id="{83845D46-2093-A193-609B-46E33CD4A512}"/>
                </a:ext>
              </a:extLst>
            </p:cNvPr>
            <p:cNvSpPr>
              <a:spLocks noChangeArrowheads="1"/>
            </p:cNvSpPr>
            <p:nvPr/>
          </p:nvSpPr>
          <p:spPr bwMode="auto">
            <a:xfrm>
              <a:off x="2928926" y="1115451"/>
              <a:ext cx="2286017" cy="226323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anose="020B0603030804020204" pitchFamily="34" charset="0"/>
                </a:defRPr>
              </a:lvl1pPr>
              <a:lvl2pPr marL="742950" indent="-285750" eaLnBrk="0" hangingPunct="0">
                <a:defRPr>
                  <a:solidFill>
                    <a:schemeClr val="tx1"/>
                  </a:solidFill>
                  <a:latin typeface="Arial" panose="020B0604020202020204" pitchFamily="34" charset="0"/>
                  <a:cs typeface="DejaVu Sans" panose="020B0603030804020204" pitchFamily="34" charset="0"/>
                </a:defRPr>
              </a:lvl2pPr>
              <a:lvl3pPr marL="1143000" indent="-228600" eaLnBrk="0" hangingPunct="0">
                <a:defRPr>
                  <a:solidFill>
                    <a:schemeClr val="tx1"/>
                  </a:solidFill>
                  <a:latin typeface="Arial" panose="020B0604020202020204" pitchFamily="34" charset="0"/>
                  <a:cs typeface="DejaVu Sans" panose="020B0603030804020204" pitchFamily="34" charset="0"/>
                </a:defRPr>
              </a:lvl3pPr>
              <a:lvl4pPr marL="1600200" indent="-228600" eaLnBrk="0" hangingPunct="0">
                <a:defRPr>
                  <a:solidFill>
                    <a:schemeClr val="tx1"/>
                  </a:solidFill>
                  <a:latin typeface="Arial" panose="020B0604020202020204" pitchFamily="34" charset="0"/>
                  <a:cs typeface="DejaVu Sans" panose="020B0603030804020204" pitchFamily="34" charset="0"/>
                </a:defRPr>
              </a:lvl4pPr>
              <a:lvl5pPr marL="2057400" indent="-228600" eaLnBrk="0" hangingPunct="0">
                <a:defRPr>
                  <a:solidFill>
                    <a:schemeClr val="tx1"/>
                  </a:solidFill>
                  <a:latin typeface="Arial" panose="020B0604020202020204" pitchFamily="34" charset="0"/>
                  <a:cs typeface="DejaVu Sans" panose="020B0603030804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anose="020B0603030804020204" pitchFamily="34" charset="0"/>
                </a:defRPr>
              </a:lvl9pPr>
            </a:lstStyle>
            <a:p>
              <a:pPr algn="just" eaLnBrk="1" hangingPunct="1"/>
              <a:r>
                <a:rPr lang="fr-FR" sz="2000" dirty="0">
                  <a:solidFill>
                    <a:schemeClr val="bg1"/>
                  </a:solidFill>
                  <a:latin typeface="Open Sans" panose="020B0606030504020204" pitchFamily="34" charset="0"/>
                  <a:ea typeface="Times New Roman" panose="02020603050405020304" pitchFamily="18" charset="0"/>
                </a:rPr>
                <a:t>Dans quelle mesure la proposition prend-elle en compte les </a:t>
              </a:r>
              <a:r>
                <a:rPr lang="fr-FR" sz="2000" b="1" dirty="0">
                  <a:solidFill>
                    <a:schemeClr val="bg1"/>
                  </a:solidFill>
                  <a:latin typeface="Open Sans" panose="020B0606030504020204" pitchFamily="34" charset="0"/>
                  <a:ea typeface="Times New Roman" panose="02020603050405020304" pitchFamily="18" charset="0"/>
                </a:rPr>
                <a:t>principes horizontaux </a:t>
              </a:r>
              <a:r>
                <a:rPr lang="fr-FR" sz="2000" dirty="0">
                  <a:solidFill>
                    <a:schemeClr val="bg1"/>
                  </a:solidFill>
                  <a:latin typeface="Open Sans" panose="020B0606030504020204" pitchFamily="34" charset="0"/>
                  <a:ea typeface="Times New Roman" panose="02020603050405020304" pitchFamily="18" charset="0"/>
                </a:rPr>
                <a:t>(pertinents) et garantira-t-elle le respect, au cours de la phase de mise en œuvre, avec :
- Respect des droits fondamentaux
- Promotion de l’égalité des sexes
- la prévention de la discrimination, y compris l’accessibilité pour les personnes handicapées ;
-Promotion du développement durable
-Respect du principe de « ne pas causer de dommages importants » (le cas échéant)
-la promotion des principes clés du Nouveau Bauhaus européen, c’est-à-dire le soutien à des projets durables, esthétiques et inclusifs (le cas échéant)</a:t>
              </a:r>
              <a:endParaRPr lang="en-US" sz="1600" dirty="0">
                <a:solidFill>
                  <a:schemeClr val="bg1"/>
                </a:solidFill>
                <a:effectLst/>
                <a:latin typeface="Open Sans" panose="020B0606030504020204" pitchFamily="34" charset="0"/>
                <a:ea typeface="Times New Roman" panose="02020603050405020304" pitchFamily="18" charset="0"/>
              </a:endParaRPr>
            </a:p>
          </p:txBody>
        </p:sp>
        <p:sp>
          <p:nvSpPr>
            <p:cNvPr id="9" name="Rettangolo 14">
              <a:extLst>
                <a:ext uri="{FF2B5EF4-FFF2-40B4-BE49-F238E27FC236}">
                  <a16:creationId xmlns:a16="http://schemas.microsoft.com/office/drawing/2014/main" id="{234BA1BB-86E6-9407-EF17-8936C8CF6BC6}"/>
                </a:ext>
              </a:extLst>
            </p:cNvPr>
            <p:cNvSpPr>
              <a:spLocks noChangeArrowheads="1"/>
            </p:cNvSpPr>
            <p:nvPr/>
          </p:nvSpPr>
          <p:spPr bwMode="auto">
            <a:xfrm>
              <a:off x="2928926" y="775226"/>
              <a:ext cx="2286017" cy="340225"/>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algn="ctr" eaLnBrk="1" hangingPunct="1">
                <a:defRPr/>
              </a:pPr>
              <a:r>
                <a:rPr lang="it-IT"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7.1 </a:t>
              </a:r>
              <a:r>
                <a:rPr lang="fr-FR" altLang="it-IT"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Principes horizontaux
(Section 3.7 Formulaire électronique)</a:t>
              </a:r>
              <a:endParaRPr lang="it-IT" altLang="it-IT"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7" name="Gruppo 6">
            <a:extLst>
              <a:ext uri="{FF2B5EF4-FFF2-40B4-BE49-F238E27FC236}">
                <a16:creationId xmlns:a16="http://schemas.microsoft.com/office/drawing/2014/main" id="{6091BC20-FB9E-02A7-F5CA-33FD962B7AA4}"/>
              </a:ext>
            </a:extLst>
          </p:cNvPr>
          <p:cNvGrpSpPr>
            <a:grpSpLocks/>
          </p:cNvGrpSpPr>
          <p:nvPr/>
        </p:nvGrpSpPr>
        <p:grpSpPr bwMode="auto">
          <a:xfrm>
            <a:off x="7738677" y="1356199"/>
            <a:ext cx="7042451" cy="3564559"/>
            <a:chOff x="461820" y="1180307"/>
            <a:chExt cx="2244667" cy="2093581"/>
          </a:xfrm>
        </p:grpSpPr>
        <p:sp>
          <p:nvSpPr>
            <p:cNvPr id="8" name="CasellaDiTesto 38">
              <a:extLst>
                <a:ext uri="{FF2B5EF4-FFF2-40B4-BE49-F238E27FC236}">
                  <a16:creationId xmlns:a16="http://schemas.microsoft.com/office/drawing/2014/main" id="{D70817B0-EE3E-6E82-A422-0289738BB730}"/>
                </a:ext>
              </a:extLst>
            </p:cNvPr>
            <p:cNvSpPr txBox="1"/>
            <p:nvPr/>
          </p:nvSpPr>
          <p:spPr>
            <a:xfrm>
              <a:off x="461820" y="1430063"/>
              <a:ext cx="2244667" cy="184382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pitchFamily="34" charset="0"/>
                  <a:ea typeface="DejaVu Sans" pitchFamily="34" charset="0"/>
                  <a:cs typeface="DejaVu Sans" pitchFamily="34" charset="0"/>
                </a:defRPr>
              </a:lvl1pPr>
              <a:lvl2pPr marL="742950" indent="-285750" eaLnBrk="0" hangingPunct="0">
                <a:defRPr>
                  <a:solidFill>
                    <a:schemeClr val="tx1"/>
                  </a:solidFill>
                  <a:latin typeface="Arial" pitchFamily="34" charset="0"/>
                  <a:ea typeface="DejaVu Sans" pitchFamily="34" charset="0"/>
                  <a:cs typeface="DejaVu Sans" pitchFamily="34" charset="0"/>
                </a:defRPr>
              </a:lvl2pPr>
              <a:lvl3pPr marL="1143000" indent="-228600" eaLnBrk="0" hangingPunct="0">
                <a:defRPr>
                  <a:solidFill>
                    <a:schemeClr val="tx1"/>
                  </a:solidFill>
                  <a:latin typeface="Arial" pitchFamily="34" charset="0"/>
                  <a:ea typeface="DejaVu Sans" pitchFamily="34" charset="0"/>
                  <a:cs typeface="DejaVu Sans" pitchFamily="34" charset="0"/>
                </a:defRPr>
              </a:lvl3pPr>
              <a:lvl4pPr marL="1600200" indent="-228600" eaLnBrk="0" hangingPunct="0">
                <a:defRPr>
                  <a:solidFill>
                    <a:schemeClr val="tx1"/>
                  </a:solidFill>
                  <a:latin typeface="Arial" pitchFamily="34" charset="0"/>
                  <a:ea typeface="DejaVu Sans" pitchFamily="34" charset="0"/>
                  <a:cs typeface="DejaVu Sans" pitchFamily="34" charset="0"/>
                </a:defRPr>
              </a:lvl4pPr>
              <a:lvl5pPr marL="2057400" indent="-228600" eaLnBrk="0" hangingPunct="0">
                <a:defRPr>
                  <a:solidFill>
                    <a:schemeClr val="tx1"/>
                  </a:solidFill>
                  <a:latin typeface="Arial" pitchFamily="34" charset="0"/>
                  <a:ea typeface="DejaVu Sans"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itchFamily="34" charset="0"/>
                  <a:ea typeface="DejaVu Sans" pitchFamily="34" charset="0"/>
                  <a:cs typeface="DejaVu Sans" pitchFamily="34" charset="0"/>
                </a:defRPr>
              </a:lvl9pPr>
            </a:lstStyle>
            <a:p>
              <a:pPr eaLnBrk="1" hangingPunct="1">
                <a:defRPr/>
              </a:pPr>
              <a:r>
                <a:rPr lang="fr-FR" altLang="it-IT" sz="2200" dirty="0">
                  <a:latin typeface="Open Sans" panose="020B0606030504020204" pitchFamily="34" charset="0"/>
                  <a:ea typeface="Open Sans" panose="020B0606030504020204" pitchFamily="34" charset="0"/>
                  <a:cs typeface="Open Sans" panose="020B0606030504020204" pitchFamily="34" charset="0"/>
                </a:rPr>
                <a:t>Le projet indique </a:t>
              </a:r>
              <a:r>
                <a:rPr lang="fr-FR" altLang="it-IT" sz="2200" b="1" dirty="0">
                  <a:latin typeface="Open Sans" panose="020B0606030504020204" pitchFamily="34" charset="0"/>
                  <a:ea typeface="Open Sans" panose="020B0606030504020204" pitchFamily="34" charset="0"/>
                  <a:cs typeface="Open Sans" panose="020B0606030504020204" pitchFamily="34" charset="0"/>
                </a:rPr>
                <a:t>comment il a pris en compte </a:t>
              </a:r>
              <a:r>
                <a:rPr lang="fr-FR" altLang="it-IT" sz="2200" dirty="0">
                  <a:latin typeface="Open Sans" panose="020B0606030504020204" pitchFamily="34" charset="0"/>
                  <a:ea typeface="Open Sans" panose="020B0606030504020204" pitchFamily="34" charset="0"/>
                  <a:cs typeface="Open Sans" panose="020B0606030504020204" pitchFamily="34" charset="0"/>
                </a:rPr>
                <a:t>les principes horizontaux lors de </a:t>
              </a:r>
              <a:r>
                <a:rPr lang="fr-FR" altLang="it-IT" sz="2200" b="1" dirty="0">
                  <a:latin typeface="Open Sans" panose="020B0606030504020204" pitchFamily="34" charset="0"/>
                  <a:ea typeface="Open Sans" panose="020B0606030504020204" pitchFamily="34" charset="0"/>
                  <a:cs typeface="Open Sans" panose="020B0606030504020204" pitchFamily="34" charset="0"/>
                </a:rPr>
                <a:t>la conception </a:t>
              </a:r>
              <a:r>
                <a:rPr lang="fr-FR" altLang="it-IT" sz="2200" dirty="0">
                  <a:latin typeface="Open Sans" panose="020B0606030504020204" pitchFamily="34" charset="0"/>
                  <a:ea typeface="Open Sans" panose="020B0606030504020204" pitchFamily="34" charset="0"/>
                  <a:cs typeface="Open Sans" panose="020B0606030504020204" pitchFamily="34" charset="0"/>
                </a:rPr>
                <a:t>de la proposition et des activités spécifiques du projet.
Vous devez </a:t>
              </a:r>
              <a:r>
                <a:rPr lang="fr-FR" altLang="it-IT" sz="2200" b="1" dirty="0">
                  <a:latin typeface="Open Sans" panose="020B0606030504020204" pitchFamily="34" charset="0"/>
                  <a:ea typeface="Open Sans" panose="020B0606030504020204" pitchFamily="34" charset="0"/>
                  <a:cs typeface="Open Sans" panose="020B0606030504020204" pitchFamily="34" charset="0"/>
                </a:rPr>
                <a:t>vous référer aux réalisations spécifiques </a:t>
              </a:r>
              <a:r>
                <a:rPr lang="fr-FR" altLang="it-IT" sz="2200" dirty="0">
                  <a:latin typeface="Open Sans" panose="020B0606030504020204" pitchFamily="34" charset="0"/>
                  <a:ea typeface="Open Sans" panose="020B0606030504020204" pitchFamily="34" charset="0"/>
                  <a:cs typeface="Open Sans" panose="020B0606030504020204" pitchFamily="34" charset="0"/>
                </a:rPr>
                <a:t>qui peuvent être pertinents pour l’un ou l’autre des principes horizontaux.
Indiquez </a:t>
              </a:r>
              <a:r>
                <a:rPr lang="fr-FR" altLang="it-IT" sz="2200" b="1" dirty="0">
                  <a:latin typeface="Open Sans" panose="020B0606030504020204" pitchFamily="34" charset="0"/>
                  <a:ea typeface="Open Sans" panose="020B0606030504020204" pitchFamily="34" charset="0"/>
                  <a:cs typeface="Open Sans" panose="020B0606030504020204" pitchFamily="34" charset="0"/>
                </a:rPr>
                <a:t>toute stratégie ou action </a:t>
              </a:r>
              <a:r>
                <a:rPr lang="fr-FR" altLang="it-IT" sz="2200" dirty="0">
                  <a:latin typeface="Open Sans" panose="020B0606030504020204" pitchFamily="34" charset="0"/>
                  <a:ea typeface="Open Sans" panose="020B0606030504020204" pitchFamily="34" charset="0"/>
                  <a:cs typeface="Open Sans" panose="020B0606030504020204" pitchFamily="34" charset="0"/>
                </a:rPr>
                <a:t>pour éviter tout type de discrimination (sexe, race, etc.) ou d’impact négatif (environnement, climat, esthétique, etc.).</a:t>
              </a:r>
              <a:endParaRPr lang="en-US" altLang="it-IT" sz="18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Rettangolo 12">
              <a:extLst>
                <a:ext uri="{FF2B5EF4-FFF2-40B4-BE49-F238E27FC236}">
                  <a16:creationId xmlns:a16="http://schemas.microsoft.com/office/drawing/2014/main" id="{09A51932-EB3C-A540-F02B-69FED577C7AB}"/>
                </a:ext>
              </a:extLst>
            </p:cNvPr>
            <p:cNvSpPr>
              <a:spLocks noChangeArrowheads="1"/>
            </p:cNvSpPr>
            <p:nvPr/>
          </p:nvSpPr>
          <p:spPr bwMode="auto">
            <a:xfrm>
              <a:off x="461820" y="1180307"/>
              <a:ext cx="2244667" cy="23499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fontAlgn="auto">
                <a:spcBef>
                  <a:spcPts val="0"/>
                </a:spcBef>
                <a:spcAft>
                  <a:spcPts val="0"/>
                </a:spcAft>
                <a:defRPr/>
              </a:pPr>
              <a:r>
                <a:rPr lang="it-IT" sz="2000" b="1" dirty="0">
                  <a:latin typeface="Open Sans" panose="020B0606030504020204" pitchFamily="34" charset="0"/>
                  <a:ea typeface="Open Sans" panose="020B0606030504020204" pitchFamily="34" charset="0"/>
                  <a:cs typeface="Open Sans" panose="020B0606030504020204" pitchFamily="34" charset="0"/>
                </a:rPr>
                <a:t>Éléments clés</a:t>
              </a:r>
            </a:p>
          </p:txBody>
        </p:sp>
      </p:grpSp>
      <p:sp>
        <p:nvSpPr>
          <p:cNvPr id="11" name="Freccia a destra 10">
            <a:extLst>
              <a:ext uri="{FF2B5EF4-FFF2-40B4-BE49-F238E27FC236}">
                <a16:creationId xmlns:a16="http://schemas.microsoft.com/office/drawing/2014/main" id="{2812CDA6-560C-C872-A7D4-C53D25EAED54}"/>
              </a:ext>
            </a:extLst>
          </p:cNvPr>
          <p:cNvSpPr/>
          <p:nvPr/>
        </p:nvSpPr>
        <p:spPr>
          <a:xfrm>
            <a:off x="6464469" y="3025732"/>
            <a:ext cx="957010" cy="654514"/>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4344619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18BC61-5273-D6E7-A242-CD99C693FFC6}"/>
              </a:ext>
            </a:extLst>
          </p:cNvPr>
          <p:cNvSpPr>
            <a:spLocks noGrp="1"/>
          </p:cNvSpPr>
          <p:nvPr>
            <p:ph type="title"/>
          </p:nvPr>
        </p:nvSpPr>
        <p:spPr/>
        <p:txBody>
          <a:bodyPr/>
          <a:lstStyle/>
          <a:p>
            <a:r>
              <a:rPr lang="en-US" dirty="0"/>
              <a:t>5. </a:t>
            </a:r>
            <a:r>
              <a:rPr lang="en-US" dirty="0" err="1"/>
              <a:t>Vérification</a:t>
            </a:r>
            <a:r>
              <a:rPr lang="en-US" dirty="0"/>
              <a:t> de </a:t>
            </a:r>
            <a:r>
              <a:rPr lang="en-US" dirty="0" err="1"/>
              <a:t>l’éligibilité</a:t>
            </a:r>
            <a:endParaRPr lang="en-US" dirty="0"/>
          </a:p>
        </p:txBody>
      </p:sp>
      <p:sp>
        <p:nvSpPr>
          <p:cNvPr id="3" name="Marcador de fecha 2">
            <a:extLst>
              <a:ext uri="{FF2B5EF4-FFF2-40B4-BE49-F238E27FC236}">
                <a16:creationId xmlns:a16="http://schemas.microsoft.com/office/drawing/2014/main" id="{F37D12AF-809B-2934-48A0-CA69834BE7A2}"/>
              </a:ext>
            </a:extLst>
          </p:cNvPr>
          <p:cNvSpPr>
            <a:spLocks noGrp="1"/>
          </p:cNvSpPr>
          <p:nvPr>
            <p:ph type="dt" sz="half" idx="12"/>
          </p:nvPr>
        </p:nvSpPr>
        <p:spPr/>
        <p:txBody>
          <a:bodyPr/>
          <a:lstStyle/>
          <a:p>
            <a:fld id="{7A743FE6-D998-403D-946F-DC2BDCFC58AA}" type="datetime1">
              <a:rPr lang="LID4096" smtClean="0"/>
              <a:t>02/21/2024</a:t>
            </a:fld>
            <a:endParaRPr lang="en-FR"/>
          </a:p>
        </p:txBody>
      </p:sp>
    </p:spTree>
    <p:extLst>
      <p:ext uri="{BB962C8B-B14F-4D97-AF65-F5344CB8AC3E}">
        <p14:creationId xmlns:p14="http://schemas.microsoft.com/office/powerpoint/2010/main" val="3922469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811374-41C1-0021-C14B-4199CAA10013}"/>
              </a:ext>
            </a:extLst>
          </p:cNvPr>
          <p:cNvSpPr>
            <a:spLocks noGrp="1"/>
          </p:cNvSpPr>
          <p:nvPr>
            <p:ph type="title"/>
          </p:nvPr>
        </p:nvSpPr>
        <p:spPr>
          <a:xfrm>
            <a:off x="743207" y="316681"/>
            <a:ext cx="13631463" cy="593506"/>
          </a:xfrm>
        </p:spPr>
        <p:txBody>
          <a:bodyPr/>
          <a:lstStyle/>
          <a:p>
            <a:r>
              <a:rPr lang="fr-FR" sz="3600" cap="none" dirty="0"/>
              <a:t>Pièces justificatives nécessaires à la vérification de l’éligibilité</a:t>
            </a:r>
            <a:endParaRPr lang="en-FR" sz="3600" cap="none" dirty="0"/>
          </a:p>
        </p:txBody>
      </p:sp>
      <p:sp>
        <p:nvSpPr>
          <p:cNvPr id="4" name="CuadroTexto 6">
            <a:extLst>
              <a:ext uri="{FF2B5EF4-FFF2-40B4-BE49-F238E27FC236}">
                <a16:creationId xmlns:a16="http://schemas.microsoft.com/office/drawing/2014/main" id="{D3D58D30-2DD5-A3F0-359C-6A995CBBCA20}"/>
              </a:ext>
            </a:extLst>
          </p:cNvPr>
          <p:cNvSpPr txBox="1"/>
          <p:nvPr/>
        </p:nvSpPr>
        <p:spPr>
          <a:xfrm>
            <a:off x="636814" y="1658083"/>
            <a:ext cx="13525500" cy="3785652"/>
          </a:xfrm>
          <a:prstGeom prst="rect">
            <a:avLst/>
          </a:prstGeom>
          <a:noFill/>
        </p:spPr>
        <p:txBody>
          <a:bodyPr wrap="square">
            <a:spAutoFit/>
          </a:bodyPr>
          <a:lstStyle/>
          <a:p>
            <a:r>
              <a:rPr lang="fr-FR" altLang="it-IT" sz="2400" dirty="0">
                <a:latin typeface="Open Sans" panose="020B0606030504020204" pitchFamily="34" charset="0"/>
                <a:ea typeface="Open Sans" panose="020B0606030504020204" pitchFamily="34" charset="0"/>
                <a:cs typeface="Open Sans" panose="020B0606030504020204" pitchFamily="34" charset="0"/>
              </a:rPr>
              <a:t>À la demande de l’autorité de gestion, uniquement pour les propositions de projets présélectionnées :
- Statuts ou statuts du Demandeur et des organisations partenaires prouvant leur statut juridique
- Composition du conseil d’administration (vérifier les pouvoirs de signature et les critères spécifiques pour les projets axés sur la jeunesse) 
- Contrat de partenariat signé par le Demandeur et tous les partenaires
- Rapport d’audit externe sur les comptes annuels du Demandeur et des partenaires pour les 2 derniers exercices (ne s’applique pas aux administrations publiques, aux organismes publics et aux organisations internationales)</a:t>
            </a:r>
            <a:endParaRPr lang="it-IT" altLang="it-IT"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CasellaDiTesto 6">
            <a:extLst>
              <a:ext uri="{FF2B5EF4-FFF2-40B4-BE49-F238E27FC236}">
                <a16:creationId xmlns:a16="http://schemas.microsoft.com/office/drawing/2014/main" id="{6310C0BE-6A6F-7AD8-41C2-0558E3670885}"/>
              </a:ext>
            </a:extLst>
          </p:cNvPr>
          <p:cNvSpPr txBox="1"/>
          <p:nvPr/>
        </p:nvSpPr>
        <p:spPr>
          <a:xfrm>
            <a:off x="2678834" y="5735083"/>
            <a:ext cx="10036628" cy="156966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r>
              <a:rPr lang="fr-FR" sz="3200" dirty="0">
                <a:latin typeface="Open Sans" panose="020B0606030504020204" pitchFamily="34" charset="0"/>
                <a:ea typeface="Open Sans" panose="020B0606030504020204" pitchFamily="34" charset="0"/>
                <a:cs typeface="Open Sans" panose="020B0606030504020204" pitchFamily="34" charset="0"/>
              </a:rPr>
              <a:t>Si le Demandeur ou l’un des partenaires s’avère inéligible, l’ensemble de la proposition sera rejeté sur ce seul fondement.</a:t>
            </a:r>
            <a:endParaRPr lang="it-IT" sz="32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138939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0FF98-115B-9233-30C2-14774EF92645}"/>
              </a:ext>
            </a:extLst>
          </p:cNvPr>
          <p:cNvSpPr>
            <a:spLocks noGrp="1"/>
          </p:cNvSpPr>
          <p:nvPr>
            <p:ph type="title"/>
          </p:nvPr>
        </p:nvSpPr>
        <p:spPr/>
        <p:txBody>
          <a:bodyPr/>
          <a:lstStyle/>
          <a:p>
            <a:r>
              <a:rPr lang="it-IT" dirty="0"/>
              <a:t>Merci</a:t>
            </a:r>
            <a:endParaRPr lang="en-FR" dirty="0"/>
          </a:p>
        </p:txBody>
      </p:sp>
      <p:sp>
        <p:nvSpPr>
          <p:cNvPr id="3" name="Content Placeholder 2">
            <a:extLst>
              <a:ext uri="{FF2B5EF4-FFF2-40B4-BE49-F238E27FC236}">
                <a16:creationId xmlns:a16="http://schemas.microsoft.com/office/drawing/2014/main" id="{1C59ACED-78CD-616F-0FEB-E617760541F8}"/>
              </a:ext>
            </a:extLst>
          </p:cNvPr>
          <p:cNvSpPr>
            <a:spLocks noGrp="1"/>
          </p:cNvSpPr>
          <p:nvPr>
            <p:ph sz="quarter" idx="12"/>
          </p:nvPr>
        </p:nvSpPr>
        <p:spPr/>
        <p:txBody>
          <a:bodyPr/>
          <a:lstStyle/>
          <a:p>
            <a:pPr marL="0" indent="0">
              <a:buNone/>
            </a:pPr>
            <a:r>
              <a:rPr lang="it-IT" dirty="0">
                <a:hlinkClick r:id="rId2"/>
              </a:rPr>
              <a:t>www.interregnextmed.eu</a:t>
            </a:r>
            <a:r>
              <a:rPr lang="it-IT" dirty="0"/>
              <a:t>  </a:t>
            </a:r>
            <a:endParaRPr lang="en-FR" dirty="0"/>
          </a:p>
        </p:txBody>
      </p:sp>
    </p:spTree>
    <p:extLst>
      <p:ext uri="{BB962C8B-B14F-4D97-AF65-F5344CB8AC3E}">
        <p14:creationId xmlns:p14="http://schemas.microsoft.com/office/powerpoint/2010/main" val="493811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6877CB-CC04-86C9-B8A9-A93B067ABF68}"/>
              </a:ext>
            </a:extLst>
          </p:cNvPr>
          <p:cNvSpPr>
            <a:spLocks noGrp="1"/>
          </p:cNvSpPr>
          <p:nvPr>
            <p:ph type="title"/>
          </p:nvPr>
        </p:nvSpPr>
        <p:spPr>
          <a:xfrm>
            <a:off x="743943" y="218627"/>
            <a:ext cx="13631463" cy="593506"/>
          </a:xfrm>
        </p:spPr>
        <p:txBody>
          <a:bodyPr/>
          <a:lstStyle/>
          <a:p>
            <a:r>
              <a:rPr lang="es-ES_tradnl" cap="none" dirty="0" err="1"/>
              <a:t>Aperçu</a:t>
            </a:r>
            <a:r>
              <a:rPr lang="es-ES_tradnl" cap="none" dirty="0"/>
              <a:t> du </a:t>
            </a:r>
            <a:r>
              <a:rPr lang="es-ES_tradnl" cap="none" dirty="0" err="1"/>
              <a:t>processus</a:t>
            </a:r>
            <a:r>
              <a:rPr lang="es-ES_tradnl" cap="none" dirty="0"/>
              <a:t> </a:t>
            </a:r>
            <a:r>
              <a:rPr lang="es-ES_tradnl" cap="none" dirty="0" err="1"/>
              <a:t>d’évaluation</a:t>
            </a:r>
            <a:br>
              <a:rPr lang="es-ES_tradnl" cap="none" dirty="0"/>
            </a:br>
            <a:r>
              <a:rPr lang="es-ES_tradnl" sz="2400" b="0" cap="none" dirty="0"/>
              <a:t>1 </a:t>
            </a:r>
            <a:r>
              <a:rPr lang="es-ES_tradnl" sz="2400" b="0" cap="none" dirty="0" err="1"/>
              <a:t>seule</a:t>
            </a:r>
            <a:r>
              <a:rPr lang="es-ES_tradnl" sz="2400" b="0" cap="none" dirty="0"/>
              <a:t> </a:t>
            </a:r>
            <a:r>
              <a:rPr lang="es-ES_tradnl" sz="2400" b="0" cap="none" dirty="0" err="1"/>
              <a:t>étape</a:t>
            </a:r>
            <a:r>
              <a:rPr lang="es-ES_tradnl" sz="2400" b="0" cap="none" dirty="0"/>
              <a:t> de </a:t>
            </a:r>
            <a:r>
              <a:rPr lang="es-ES_tradnl" sz="2400" b="0" cap="none" dirty="0" err="1"/>
              <a:t>soumission</a:t>
            </a:r>
            <a:r>
              <a:rPr lang="es-ES_tradnl" sz="2400" b="0" cap="none" dirty="0"/>
              <a:t> / 2 </a:t>
            </a:r>
            <a:r>
              <a:rPr lang="es-ES_tradnl" sz="2400" b="0" cap="none" dirty="0" err="1"/>
              <a:t>étapes</a:t>
            </a:r>
            <a:r>
              <a:rPr lang="es-ES_tradnl" sz="2400" b="0" cap="none" dirty="0"/>
              <a:t> </a:t>
            </a:r>
            <a:r>
              <a:rPr lang="es-ES_tradnl" sz="2400" b="0" cap="none" dirty="0" err="1"/>
              <a:t>d’évaluation</a:t>
            </a:r>
            <a:endParaRPr lang="en-FR" b="0" cap="none" dirty="0"/>
          </a:p>
        </p:txBody>
      </p:sp>
      <p:sp>
        <p:nvSpPr>
          <p:cNvPr id="2" name="Freccia a destra con strisce 13">
            <a:extLst>
              <a:ext uri="{FF2B5EF4-FFF2-40B4-BE49-F238E27FC236}">
                <a16:creationId xmlns:a16="http://schemas.microsoft.com/office/drawing/2014/main" id="{0F0E610C-D78D-1B91-EB9E-50778CE3C7AE}"/>
              </a:ext>
            </a:extLst>
          </p:cNvPr>
          <p:cNvSpPr/>
          <p:nvPr/>
        </p:nvSpPr>
        <p:spPr>
          <a:xfrm>
            <a:off x="8152676" y="4837839"/>
            <a:ext cx="2268634" cy="1322848"/>
          </a:xfrm>
          <a:prstGeom prst="striped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it-IT" sz="2362"/>
          </a:p>
        </p:txBody>
      </p:sp>
      <p:sp>
        <p:nvSpPr>
          <p:cNvPr id="4" name="Freccia a destra con strisce 8">
            <a:extLst>
              <a:ext uri="{FF2B5EF4-FFF2-40B4-BE49-F238E27FC236}">
                <a16:creationId xmlns:a16="http://schemas.microsoft.com/office/drawing/2014/main" id="{7DB7B11F-2610-FC82-88C4-F85F28B571F9}"/>
              </a:ext>
            </a:extLst>
          </p:cNvPr>
          <p:cNvSpPr/>
          <p:nvPr/>
        </p:nvSpPr>
        <p:spPr>
          <a:xfrm>
            <a:off x="3503754" y="4923330"/>
            <a:ext cx="2266550" cy="1322849"/>
          </a:xfrm>
          <a:prstGeom prst="stripedRightArrow">
            <a:avLst/>
          </a:prstGeom>
        </p:spPr>
        <p:style>
          <a:lnRef idx="2">
            <a:schemeClr val="accent4"/>
          </a:lnRef>
          <a:fillRef idx="1">
            <a:schemeClr val="lt1"/>
          </a:fillRef>
          <a:effectRef idx="0">
            <a:schemeClr val="accent4"/>
          </a:effectRef>
          <a:fontRef idx="minor">
            <a:schemeClr val="dk1"/>
          </a:fontRef>
        </p:style>
        <p:txBody>
          <a:bodyPr anchor="ctr"/>
          <a:lstStyle/>
          <a:p>
            <a:pPr algn="ctr">
              <a:defRPr/>
            </a:pPr>
            <a:endParaRPr lang="it-IT" sz="2362"/>
          </a:p>
        </p:txBody>
      </p:sp>
      <p:sp>
        <p:nvSpPr>
          <p:cNvPr id="5" name="Ovale 4">
            <a:extLst>
              <a:ext uri="{FF2B5EF4-FFF2-40B4-BE49-F238E27FC236}">
                <a16:creationId xmlns:a16="http://schemas.microsoft.com/office/drawing/2014/main" id="{C2921106-D079-9200-FFF9-4022BA96498E}"/>
              </a:ext>
            </a:extLst>
          </p:cNvPr>
          <p:cNvSpPr/>
          <p:nvPr/>
        </p:nvSpPr>
        <p:spPr>
          <a:xfrm>
            <a:off x="2180905" y="4923329"/>
            <a:ext cx="1795741" cy="1418678"/>
          </a:xfrm>
          <a:prstGeom prst="ellipse">
            <a:avLst/>
          </a:prstGeom>
        </p:spPr>
        <p:style>
          <a:lnRef idx="2">
            <a:schemeClr val="accent4"/>
          </a:lnRef>
          <a:fillRef idx="1">
            <a:schemeClr val="lt1"/>
          </a:fillRef>
          <a:effectRef idx="0">
            <a:schemeClr val="accent4"/>
          </a:effectRef>
          <a:fontRef idx="minor">
            <a:schemeClr val="dk1"/>
          </a:fontRef>
        </p:style>
        <p:txBody>
          <a:bodyPr anchor="ctr"/>
          <a:lstStyle/>
          <a:p>
            <a:pPr algn="ctr">
              <a:defRPr/>
            </a:pPr>
            <a:r>
              <a:rPr lang="it-IT" sz="3150" dirty="0">
                <a:latin typeface="Open Sans" pitchFamily="2" charset="0"/>
                <a:ea typeface="Open Sans" pitchFamily="2" charset="0"/>
                <a:cs typeface="Open Sans" pitchFamily="2" charset="0"/>
              </a:rPr>
              <a:t>Etape</a:t>
            </a:r>
          </a:p>
          <a:p>
            <a:pPr algn="ctr">
              <a:defRPr/>
            </a:pPr>
            <a:r>
              <a:rPr lang="it-IT" sz="3150" dirty="0">
                <a:latin typeface="Open Sans" pitchFamily="2" charset="0"/>
                <a:ea typeface="Open Sans" pitchFamily="2" charset="0"/>
                <a:cs typeface="Open Sans" pitchFamily="2" charset="0"/>
              </a:rPr>
              <a:t>1</a:t>
            </a:r>
          </a:p>
        </p:txBody>
      </p:sp>
      <p:sp>
        <p:nvSpPr>
          <p:cNvPr id="6" name="CasellaDiTesto 9">
            <a:extLst>
              <a:ext uri="{FF2B5EF4-FFF2-40B4-BE49-F238E27FC236}">
                <a16:creationId xmlns:a16="http://schemas.microsoft.com/office/drawing/2014/main" id="{424D26CA-CB34-C530-F721-51373E2F0FD5}"/>
              </a:ext>
            </a:extLst>
          </p:cNvPr>
          <p:cNvSpPr txBox="1">
            <a:spLocks noChangeArrowheads="1"/>
          </p:cNvSpPr>
          <p:nvPr/>
        </p:nvSpPr>
        <p:spPr bwMode="auto">
          <a:xfrm>
            <a:off x="1991331" y="1674119"/>
            <a:ext cx="3778972" cy="1546321"/>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lvl1pPr eaLnBrk="0" hangingPunct="0">
              <a:defRPr>
                <a:solidFill>
                  <a:schemeClr val="tx1"/>
                </a:solidFill>
                <a:latin typeface="Arial" panose="020B0604020202020204" pitchFamily="34" charset="0"/>
                <a:cs typeface="DejaVu Sans" pitchFamily="34" charset="0"/>
              </a:defRPr>
            </a:lvl1pPr>
            <a:lvl2pPr marL="742950" indent="-285750" eaLnBrk="0" hangingPunct="0">
              <a:defRPr>
                <a:solidFill>
                  <a:schemeClr val="tx1"/>
                </a:solidFill>
                <a:latin typeface="Arial" panose="020B0604020202020204" pitchFamily="34" charset="0"/>
                <a:cs typeface="DejaVu Sans" pitchFamily="34" charset="0"/>
              </a:defRPr>
            </a:lvl2pPr>
            <a:lvl3pPr marL="1143000" indent="-228600" eaLnBrk="0" hangingPunct="0">
              <a:defRPr>
                <a:solidFill>
                  <a:schemeClr val="tx1"/>
                </a:solidFill>
                <a:latin typeface="Arial" panose="020B0604020202020204" pitchFamily="34" charset="0"/>
                <a:cs typeface="DejaVu Sans" pitchFamily="34" charset="0"/>
              </a:defRPr>
            </a:lvl3pPr>
            <a:lvl4pPr marL="1600200" indent="-228600" eaLnBrk="0" hangingPunct="0">
              <a:defRPr>
                <a:solidFill>
                  <a:schemeClr val="tx1"/>
                </a:solidFill>
                <a:latin typeface="Arial" panose="020B0604020202020204" pitchFamily="34" charset="0"/>
                <a:cs typeface="DejaVu Sans" pitchFamily="34" charset="0"/>
              </a:defRPr>
            </a:lvl4pPr>
            <a:lvl5pPr marL="2057400" indent="-228600" eaLnBrk="0" hangingPunct="0">
              <a:defRPr>
                <a:solidFill>
                  <a:schemeClr val="tx1"/>
                </a:solidFill>
                <a:latin typeface="Arial" panose="020B0604020202020204"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9pPr>
          </a:lstStyle>
          <a:p>
            <a:pPr eaLnBrk="1" hangingPunct="1"/>
            <a:r>
              <a:rPr lang="en-GB" altLang="it-IT" sz="2362" b="1" dirty="0">
                <a:latin typeface="Open Sans" pitchFamily="2" charset="0"/>
                <a:ea typeface="Open Sans" pitchFamily="2" charset="0"/>
                <a:cs typeface="Open Sans" pitchFamily="2" charset="0"/>
              </a:rPr>
              <a:t>350/400 propositions</a:t>
            </a:r>
            <a:endParaRPr lang="en-US" altLang="it-IT" sz="2362" dirty="0">
              <a:latin typeface="Open Sans" pitchFamily="2" charset="0"/>
              <a:ea typeface="Open Sans" pitchFamily="2" charset="0"/>
              <a:cs typeface="Open Sans" pitchFamily="2" charset="0"/>
            </a:endParaRPr>
          </a:p>
          <a:p>
            <a:pPr eaLnBrk="1" hangingPunct="1">
              <a:buFontTx/>
              <a:buChar char="•"/>
            </a:pPr>
            <a:r>
              <a:rPr lang="en-US" altLang="it-IT" sz="2362" dirty="0">
                <a:latin typeface="Open Sans" pitchFamily="2" charset="0"/>
                <a:ea typeface="Open Sans" pitchFamily="2" charset="0"/>
                <a:cs typeface="Open Sans" pitchFamily="2" charset="0"/>
              </a:rPr>
              <a:t> </a:t>
            </a:r>
            <a:r>
              <a:rPr lang="en-US" altLang="it-IT" sz="2362" dirty="0" err="1">
                <a:latin typeface="Open Sans" pitchFamily="2" charset="0"/>
                <a:ea typeface="Open Sans" pitchFamily="2" charset="0"/>
                <a:cs typeface="Open Sans" pitchFamily="2" charset="0"/>
              </a:rPr>
              <a:t>Contrôle</a:t>
            </a:r>
            <a:r>
              <a:rPr lang="en-US" altLang="it-IT" sz="2362" dirty="0">
                <a:latin typeface="Open Sans" pitchFamily="2" charset="0"/>
                <a:ea typeface="Open Sans" pitchFamily="2" charset="0"/>
                <a:cs typeface="Open Sans" pitchFamily="2" charset="0"/>
              </a:rPr>
              <a:t> </a:t>
            </a:r>
            <a:r>
              <a:rPr lang="en-US" altLang="it-IT" sz="2362" dirty="0" err="1">
                <a:latin typeface="Open Sans" pitchFamily="2" charset="0"/>
                <a:ea typeface="Open Sans" pitchFamily="2" charset="0"/>
                <a:cs typeface="Open Sans" pitchFamily="2" charset="0"/>
              </a:rPr>
              <a:t>administratif</a:t>
            </a:r>
            <a:endParaRPr lang="en-US" altLang="it-IT" sz="2362" dirty="0">
              <a:latin typeface="Open Sans" pitchFamily="2" charset="0"/>
              <a:ea typeface="Open Sans" pitchFamily="2" charset="0"/>
              <a:cs typeface="Open Sans" pitchFamily="2" charset="0"/>
            </a:endParaRPr>
          </a:p>
          <a:p>
            <a:pPr eaLnBrk="1" hangingPunct="1">
              <a:buFontTx/>
              <a:buChar char="•"/>
            </a:pPr>
            <a:r>
              <a:rPr lang="en-US" altLang="it-IT" sz="2362" dirty="0">
                <a:latin typeface="Open Sans" pitchFamily="2" charset="0"/>
                <a:ea typeface="Open Sans" pitchFamily="2" charset="0"/>
                <a:cs typeface="Open Sans" pitchFamily="2" charset="0"/>
              </a:rPr>
              <a:t> </a:t>
            </a:r>
            <a:r>
              <a:rPr lang="en-US" altLang="it-IT" sz="2362" b="1" dirty="0" err="1">
                <a:latin typeface="Open Sans" pitchFamily="2" charset="0"/>
                <a:ea typeface="Open Sans" pitchFamily="2" charset="0"/>
                <a:cs typeface="Open Sans" pitchFamily="2" charset="0"/>
              </a:rPr>
              <a:t>Évaluation</a:t>
            </a:r>
            <a:r>
              <a:rPr lang="en-US" altLang="it-IT" sz="2362" b="1" dirty="0">
                <a:latin typeface="Open Sans" pitchFamily="2" charset="0"/>
                <a:ea typeface="Open Sans" pitchFamily="2" charset="0"/>
                <a:cs typeface="Open Sans" pitchFamily="2" charset="0"/>
              </a:rPr>
              <a:t> </a:t>
            </a:r>
            <a:r>
              <a:rPr lang="en-US" altLang="it-IT" sz="2362" b="1" dirty="0" err="1">
                <a:latin typeface="Open Sans" pitchFamily="2" charset="0"/>
                <a:ea typeface="Open Sans" pitchFamily="2" charset="0"/>
                <a:cs typeface="Open Sans" pitchFamily="2" charset="0"/>
              </a:rPr>
              <a:t>opérationnelle</a:t>
            </a:r>
            <a:endParaRPr lang="en-US" altLang="it-IT" sz="2362" b="1" dirty="0">
              <a:latin typeface="Calibri" panose="020F0502020204030204" pitchFamily="34" charset="0"/>
              <a:ea typeface="MS PGothic" panose="020B0600070205080204" pitchFamily="34" charset="-128"/>
              <a:cs typeface="Arial" panose="020B0604020202020204" pitchFamily="34" charset="0"/>
            </a:endParaRPr>
          </a:p>
        </p:txBody>
      </p:sp>
      <p:sp>
        <p:nvSpPr>
          <p:cNvPr id="7" name="CasellaDiTesto 10">
            <a:extLst>
              <a:ext uri="{FF2B5EF4-FFF2-40B4-BE49-F238E27FC236}">
                <a16:creationId xmlns:a16="http://schemas.microsoft.com/office/drawing/2014/main" id="{04369271-9E7A-D4B6-E269-8AC5F56F296C}"/>
              </a:ext>
            </a:extLst>
          </p:cNvPr>
          <p:cNvSpPr txBox="1">
            <a:spLocks noChangeArrowheads="1"/>
          </p:cNvSpPr>
          <p:nvPr/>
        </p:nvSpPr>
        <p:spPr bwMode="auto">
          <a:xfrm>
            <a:off x="2273608" y="6586883"/>
            <a:ext cx="3214419" cy="738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itchFamily="34" charset="0"/>
              </a:defRPr>
            </a:lvl1pPr>
            <a:lvl2pPr marL="742950" indent="-285750" eaLnBrk="0" hangingPunct="0">
              <a:defRPr>
                <a:solidFill>
                  <a:schemeClr val="tx1"/>
                </a:solidFill>
                <a:latin typeface="Arial" panose="020B0604020202020204" pitchFamily="34" charset="0"/>
                <a:cs typeface="DejaVu Sans" pitchFamily="34" charset="0"/>
              </a:defRPr>
            </a:lvl2pPr>
            <a:lvl3pPr marL="1143000" indent="-228600" eaLnBrk="0" hangingPunct="0">
              <a:defRPr>
                <a:solidFill>
                  <a:schemeClr val="tx1"/>
                </a:solidFill>
                <a:latin typeface="Arial" panose="020B0604020202020204" pitchFamily="34" charset="0"/>
                <a:cs typeface="DejaVu Sans" pitchFamily="34" charset="0"/>
              </a:defRPr>
            </a:lvl3pPr>
            <a:lvl4pPr marL="1600200" indent="-228600" eaLnBrk="0" hangingPunct="0">
              <a:defRPr>
                <a:solidFill>
                  <a:schemeClr val="tx1"/>
                </a:solidFill>
                <a:latin typeface="Arial" panose="020B0604020202020204" pitchFamily="34" charset="0"/>
                <a:cs typeface="DejaVu Sans" pitchFamily="34" charset="0"/>
              </a:defRPr>
            </a:lvl4pPr>
            <a:lvl5pPr marL="2057400" indent="-228600" eaLnBrk="0" hangingPunct="0">
              <a:defRPr>
                <a:solidFill>
                  <a:schemeClr val="tx1"/>
                </a:solidFill>
                <a:latin typeface="Arial" panose="020B0604020202020204"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9pPr>
          </a:lstStyle>
          <a:p>
            <a:pPr eaLnBrk="1" hangingPunct="1"/>
            <a:r>
              <a:rPr lang="it-IT" altLang="it-IT" sz="4199" b="1" dirty="0">
                <a:latin typeface="Open Sans" pitchFamily="2" charset="0"/>
                <a:ea typeface="Open Sans" pitchFamily="2" charset="0"/>
                <a:cs typeface="Open Sans" pitchFamily="2" charset="0"/>
              </a:rPr>
              <a:t>4 mois</a:t>
            </a:r>
          </a:p>
        </p:txBody>
      </p:sp>
      <p:sp>
        <p:nvSpPr>
          <p:cNvPr id="8" name="Ovale 7">
            <a:extLst>
              <a:ext uri="{FF2B5EF4-FFF2-40B4-BE49-F238E27FC236}">
                <a16:creationId xmlns:a16="http://schemas.microsoft.com/office/drawing/2014/main" id="{3B3D457E-D7E6-55E5-A07B-EAF0014413D5}"/>
              </a:ext>
            </a:extLst>
          </p:cNvPr>
          <p:cNvSpPr/>
          <p:nvPr/>
        </p:nvSpPr>
        <p:spPr>
          <a:xfrm>
            <a:off x="6648179" y="4743052"/>
            <a:ext cx="1795741" cy="1512422"/>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it-IT" sz="3150" dirty="0">
                <a:latin typeface="Open Sans" pitchFamily="2" charset="0"/>
                <a:ea typeface="Open Sans" pitchFamily="2" charset="0"/>
                <a:cs typeface="Open Sans" pitchFamily="2" charset="0"/>
              </a:rPr>
              <a:t>Etape </a:t>
            </a:r>
          </a:p>
          <a:p>
            <a:pPr algn="ctr">
              <a:defRPr/>
            </a:pPr>
            <a:r>
              <a:rPr lang="it-IT" sz="3150" dirty="0">
                <a:latin typeface="Open Sans" pitchFamily="2" charset="0"/>
                <a:ea typeface="Open Sans" pitchFamily="2" charset="0"/>
                <a:cs typeface="Open Sans" pitchFamily="2" charset="0"/>
              </a:rPr>
              <a:t>2</a:t>
            </a:r>
          </a:p>
        </p:txBody>
      </p:sp>
      <p:sp>
        <p:nvSpPr>
          <p:cNvPr id="9" name="Ovale 8">
            <a:extLst>
              <a:ext uri="{FF2B5EF4-FFF2-40B4-BE49-F238E27FC236}">
                <a16:creationId xmlns:a16="http://schemas.microsoft.com/office/drawing/2014/main" id="{443B08AE-B536-206E-BAB2-20454B16BF5D}"/>
              </a:ext>
            </a:extLst>
          </p:cNvPr>
          <p:cNvSpPr/>
          <p:nvPr/>
        </p:nvSpPr>
        <p:spPr>
          <a:xfrm>
            <a:off x="11345015" y="4499769"/>
            <a:ext cx="2268634" cy="1849451"/>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a:defRPr/>
            </a:pPr>
            <a:r>
              <a:rPr lang="it-IT" sz="2000" b="1" dirty="0" err="1">
                <a:latin typeface="Open Sans" pitchFamily="2" charset="0"/>
                <a:ea typeface="Open Sans" pitchFamily="2" charset="0"/>
                <a:cs typeface="Open Sans" pitchFamily="2" charset="0"/>
              </a:rPr>
              <a:t>Décision</a:t>
            </a:r>
            <a:r>
              <a:rPr lang="it-IT" sz="2000" b="1" dirty="0">
                <a:latin typeface="Open Sans" pitchFamily="2" charset="0"/>
                <a:ea typeface="Open Sans" pitchFamily="2" charset="0"/>
                <a:cs typeface="Open Sans" pitchFamily="2" charset="0"/>
              </a:rPr>
              <a:t> d’</a:t>
            </a:r>
            <a:r>
              <a:rPr lang="it-IT" sz="2000" b="1" dirty="0" err="1">
                <a:latin typeface="Open Sans" pitchFamily="2" charset="0"/>
                <a:ea typeface="Open Sans" pitchFamily="2" charset="0"/>
                <a:cs typeface="Open Sans" pitchFamily="2" charset="0"/>
              </a:rPr>
              <a:t>octroi</a:t>
            </a:r>
            <a:r>
              <a:rPr lang="it-IT" sz="2000" b="1" dirty="0">
                <a:latin typeface="Open Sans" pitchFamily="2" charset="0"/>
                <a:ea typeface="Open Sans" pitchFamily="2" charset="0"/>
                <a:cs typeface="Open Sans" pitchFamily="2" charset="0"/>
              </a:rPr>
              <a:t> des subventions </a:t>
            </a:r>
          </a:p>
        </p:txBody>
      </p:sp>
      <p:sp>
        <p:nvSpPr>
          <p:cNvPr id="10" name="CasellaDiTesto 9">
            <a:extLst>
              <a:ext uri="{FF2B5EF4-FFF2-40B4-BE49-F238E27FC236}">
                <a16:creationId xmlns:a16="http://schemas.microsoft.com/office/drawing/2014/main" id="{01842461-A2ED-2001-1D4F-FD1858FD0919}"/>
              </a:ext>
            </a:extLst>
          </p:cNvPr>
          <p:cNvSpPr txBox="1">
            <a:spLocks noChangeArrowheads="1"/>
          </p:cNvSpPr>
          <p:nvPr/>
        </p:nvSpPr>
        <p:spPr bwMode="auto">
          <a:xfrm>
            <a:off x="6384855" y="1631237"/>
            <a:ext cx="3685227" cy="2862322"/>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lvl1pPr eaLnBrk="0" hangingPunct="0">
              <a:defRPr>
                <a:solidFill>
                  <a:schemeClr val="tx1"/>
                </a:solidFill>
                <a:latin typeface="Arial" panose="020B0604020202020204" pitchFamily="34" charset="0"/>
                <a:cs typeface="DejaVu Sans" pitchFamily="34" charset="0"/>
              </a:defRPr>
            </a:lvl1pPr>
            <a:lvl2pPr marL="742950" indent="-285750" eaLnBrk="0" hangingPunct="0">
              <a:defRPr>
                <a:solidFill>
                  <a:schemeClr val="tx1"/>
                </a:solidFill>
                <a:latin typeface="Arial" panose="020B0604020202020204" pitchFamily="34" charset="0"/>
                <a:cs typeface="DejaVu Sans" pitchFamily="34" charset="0"/>
              </a:defRPr>
            </a:lvl2pPr>
            <a:lvl3pPr marL="1143000" indent="-228600" eaLnBrk="0" hangingPunct="0">
              <a:defRPr>
                <a:solidFill>
                  <a:schemeClr val="tx1"/>
                </a:solidFill>
                <a:latin typeface="Arial" panose="020B0604020202020204" pitchFamily="34" charset="0"/>
                <a:cs typeface="DejaVu Sans" pitchFamily="34" charset="0"/>
              </a:defRPr>
            </a:lvl3pPr>
            <a:lvl4pPr marL="1600200" indent="-228600" eaLnBrk="0" hangingPunct="0">
              <a:defRPr>
                <a:solidFill>
                  <a:schemeClr val="tx1"/>
                </a:solidFill>
                <a:latin typeface="Arial" panose="020B0604020202020204" pitchFamily="34" charset="0"/>
                <a:cs typeface="DejaVu Sans" pitchFamily="34" charset="0"/>
              </a:defRPr>
            </a:lvl4pPr>
            <a:lvl5pPr marL="2057400" indent="-228600" eaLnBrk="0" hangingPunct="0">
              <a:defRPr>
                <a:solidFill>
                  <a:schemeClr val="tx1"/>
                </a:solidFill>
                <a:latin typeface="Arial" panose="020B0604020202020204"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9pPr>
          </a:lstStyle>
          <a:p>
            <a:pPr eaLnBrk="1" hangingPunct="1"/>
            <a:r>
              <a:rPr lang="en-US" altLang="it-IT" sz="2000" b="1" dirty="0">
                <a:latin typeface="Open Sans" pitchFamily="2" charset="0"/>
                <a:ea typeface="Open Sans" pitchFamily="2" charset="0"/>
                <a:cs typeface="Open Sans" pitchFamily="2" charset="0"/>
              </a:rPr>
              <a:t>Environ 120 propositions</a:t>
            </a:r>
          </a:p>
          <a:p>
            <a:pPr eaLnBrk="1" hangingPunct="1">
              <a:buFontTx/>
              <a:buChar char="•"/>
            </a:pPr>
            <a:r>
              <a:rPr lang="en-US" altLang="it-IT" sz="2000" dirty="0">
                <a:latin typeface="Open Sans" pitchFamily="2" charset="0"/>
                <a:ea typeface="Open Sans" pitchFamily="2" charset="0"/>
                <a:cs typeface="Open Sans" pitchFamily="2" charset="0"/>
              </a:rPr>
              <a:t> </a:t>
            </a:r>
            <a:r>
              <a:rPr lang="en-US" altLang="it-IT" sz="2000" dirty="0" err="1">
                <a:latin typeface="Open Sans" pitchFamily="2" charset="0"/>
                <a:ea typeface="Open Sans" pitchFamily="2" charset="0"/>
                <a:cs typeface="Open Sans" pitchFamily="2" charset="0"/>
              </a:rPr>
              <a:t>Soumission</a:t>
            </a:r>
            <a:r>
              <a:rPr lang="en-US" altLang="it-IT" sz="2000" dirty="0">
                <a:latin typeface="Open Sans" pitchFamily="2" charset="0"/>
                <a:ea typeface="Open Sans" pitchFamily="2" charset="0"/>
                <a:cs typeface="Open Sans" pitchFamily="2" charset="0"/>
              </a:rPr>
              <a:t> des </a:t>
            </a:r>
            <a:r>
              <a:rPr lang="en-US" altLang="it-IT" sz="2000" dirty="0" err="1">
                <a:latin typeface="Open Sans" pitchFamily="2" charset="0"/>
                <a:ea typeface="Open Sans" pitchFamily="2" charset="0"/>
                <a:cs typeface="Open Sans" pitchFamily="2" charset="0"/>
              </a:rPr>
              <a:t>pièces</a:t>
            </a:r>
            <a:r>
              <a:rPr lang="en-US" altLang="it-IT" sz="2000" dirty="0">
                <a:latin typeface="Open Sans" pitchFamily="2" charset="0"/>
                <a:ea typeface="Open Sans" pitchFamily="2" charset="0"/>
                <a:cs typeface="Open Sans" pitchFamily="2" charset="0"/>
              </a:rPr>
              <a:t> </a:t>
            </a:r>
            <a:r>
              <a:rPr lang="en-US" altLang="it-IT" sz="2000" dirty="0" err="1">
                <a:latin typeface="Open Sans" pitchFamily="2" charset="0"/>
                <a:ea typeface="Open Sans" pitchFamily="2" charset="0"/>
                <a:cs typeface="Open Sans" pitchFamily="2" charset="0"/>
              </a:rPr>
              <a:t>justificatives</a:t>
            </a:r>
            <a:r>
              <a:rPr lang="en-US" altLang="it-IT" sz="2000" dirty="0">
                <a:latin typeface="Open Sans" pitchFamily="2" charset="0"/>
                <a:ea typeface="Open Sans" pitchFamily="2" charset="0"/>
                <a:cs typeface="Open Sans" pitchFamily="2" charset="0"/>
              </a:rPr>
              <a:t> </a:t>
            </a:r>
          </a:p>
          <a:p>
            <a:pPr eaLnBrk="1" hangingPunct="1">
              <a:buFontTx/>
              <a:buChar char="•"/>
            </a:pPr>
            <a:r>
              <a:rPr lang="en-US" altLang="it-IT" sz="2000" dirty="0">
                <a:latin typeface="Open Sans" pitchFamily="2" charset="0"/>
                <a:ea typeface="Open Sans" pitchFamily="2" charset="0"/>
                <a:cs typeface="Open Sans" pitchFamily="2" charset="0"/>
              </a:rPr>
              <a:t> </a:t>
            </a:r>
            <a:r>
              <a:rPr lang="en-US" altLang="it-IT" sz="2000" dirty="0" err="1">
                <a:latin typeface="Open Sans" pitchFamily="2" charset="0"/>
                <a:ea typeface="Open Sans" pitchFamily="2" charset="0"/>
                <a:cs typeface="Open Sans" pitchFamily="2" charset="0"/>
              </a:rPr>
              <a:t>Contrôle</a:t>
            </a:r>
            <a:r>
              <a:rPr lang="en-US" altLang="it-IT" sz="2000" dirty="0">
                <a:latin typeface="Open Sans" pitchFamily="2" charset="0"/>
                <a:ea typeface="Open Sans" pitchFamily="2" charset="0"/>
                <a:cs typeface="Open Sans" pitchFamily="2" charset="0"/>
              </a:rPr>
              <a:t> </a:t>
            </a:r>
            <a:r>
              <a:rPr lang="en-US" altLang="it-IT" sz="2000" dirty="0" err="1">
                <a:latin typeface="Open Sans" pitchFamily="2" charset="0"/>
                <a:ea typeface="Open Sans" pitchFamily="2" charset="0"/>
                <a:cs typeface="Open Sans" pitchFamily="2" charset="0"/>
              </a:rPr>
              <a:t>d´éligibilité</a:t>
            </a:r>
            <a:r>
              <a:rPr lang="en-US" altLang="it-IT" sz="2000" dirty="0">
                <a:latin typeface="Open Sans" pitchFamily="2" charset="0"/>
                <a:ea typeface="Open Sans" pitchFamily="2" charset="0"/>
                <a:cs typeface="Open Sans" pitchFamily="2" charset="0"/>
              </a:rPr>
              <a:t>  </a:t>
            </a:r>
          </a:p>
          <a:p>
            <a:pPr eaLnBrk="1" hangingPunct="1">
              <a:buFontTx/>
              <a:buChar char="•"/>
            </a:pPr>
            <a:r>
              <a:rPr lang="en-US" altLang="it-IT" sz="2000" dirty="0">
                <a:latin typeface="Open Sans" pitchFamily="2" charset="0"/>
                <a:ea typeface="Open Sans" pitchFamily="2" charset="0"/>
                <a:cs typeface="Open Sans" pitchFamily="2" charset="0"/>
              </a:rPr>
              <a:t> </a:t>
            </a:r>
            <a:r>
              <a:rPr lang="en-US" altLang="it-IT" sz="2000" b="1" dirty="0">
                <a:latin typeface="Open Sans" pitchFamily="2" charset="0"/>
                <a:ea typeface="Open Sans" pitchFamily="2" charset="0"/>
                <a:cs typeface="Open Sans" pitchFamily="2" charset="0"/>
              </a:rPr>
              <a:t>Evaluation </a:t>
            </a:r>
            <a:r>
              <a:rPr lang="en-US" altLang="it-IT" sz="2000" b="1" dirty="0" err="1">
                <a:latin typeface="Open Sans" pitchFamily="2" charset="0"/>
                <a:ea typeface="Open Sans" pitchFamily="2" charset="0"/>
                <a:cs typeface="Open Sans" pitchFamily="2" charset="0"/>
              </a:rPr>
              <a:t>stratégique</a:t>
            </a:r>
            <a:endParaRPr lang="en-US" altLang="it-IT" sz="2000" b="1" dirty="0">
              <a:latin typeface="Open Sans" pitchFamily="2" charset="0"/>
              <a:ea typeface="Open Sans" pitchFamily="2" charset="0"/>
              <a:cs typeface="Open Sans" pitchFamily="2" charset="0"/>
            </a:endParaRPr>
          </a:p>
          <a:p>
            <a:pPr eaLnBrk="1" hangingPunct="1">
              <a:buFontTx/>
              <a:buChar char="•"/>
            </a:pPr>
            <a:r>
              <a:rPr lang="en-US" altLang="it-IT" sz="2000" dirty="0">
                <a:latin typeface="Open Sans" pitchFamily="2" charset="0"/>
                <a:ea typeface="Open Sans" pitchFamily="2" charset="0"/>
                <a:cs typeface="Open Sans" pitchFamily="2" charset="0"/>
              </a:rPr>
              <a:t> </a:t>
            </a:r>
            <a:r>
              <a:rPr lang="en-US" altLang="it-IT" sz="2000" dirty="0" err="1">
                <a:latin typeface="Open Sans" pitchFamily="2" charset="0"/>
                <a:ea typeface="Open Sans" pitchFamily="2" charset="0"/>
                <a:cs typeface="Open Sans" pitchFamily="2" charset="0"/>
              </a:rPr>
              <a:t>Évaluation</a:t>
            </a:r>
            <a:r>
              <a:rPr lang="en-US" altLang="it-IT" sz="2000" dirty="0">
                <a:latin typeface="Open Sans" pitchFamily="2" charset="0"/>
                <a:ea typeface="Open Sans" pitchFamily="2" charset="0"/>
                <a:cs typeface="Open Sans" pitchFamily="2" charset="0"/>
              </a:rPr>
              <a:t> </a:t>
            </a:r>
            <a:r>
              <a:rPr lang="en-US" altLang="it-IT" sz="2000" dirty="0" err="1">
                <a:latin typeface="Open Sans" pitchFamily="2" charset="0"/>
                <a:ea typeface="Open Sans" pitchFamily="2" charset="0"/>
                <a:cs typeface="Open Sans" pitchFamily="2" charset="0"/>
              </a:rPr>
              <a:t>environnementale</a:t>
            </a:r>
            <a:endParaRPr lang="en-US" altLang="it-IT" sz="2000" dirty="0">
              <a:latin typeface="Open Sans" pitchFamily="2" charset="0"/>
              <a:ea typeface="Open Sans" pitchFamily="2" charset="0"/>
              <a:cs typeface="Open Sans" pitchFamily="2" charset="0"/>
            </a:endParaRPr>
          </a:p>
          <a:p>
            <a:pPr eaLnBrk="1" hangingPunct="1">
              <a:buFontTx/>
              <a:buChar char="•"/>
            </a:pPr>
            <a:r>
              <a:rPr lang="en-US" altLang="it-IT" sz="2000" dirty="0">
                <a:latin typeface="Open Sans" pitchFamily="2" charset="0"/>
                <a:ea typeface="Open Sans" pitchFamily="2" charset="0"/>
                <a:cs typeface="Open Sans" pitchFamily="2" charset="0"/>
              </a:rPr>
              <a:t> </a:t>
            </a:r>
            <a:r>
              <a:rPr lang="en-US" altLang="it-IT" sz="2000" dirty="0" err="1">
                <a:latin typeface="Open Sans" pitchFamily="2" charset="0"/>
                <a:ea typeface="Open Sans" pitchFamily="2" charset="0"/>
                <a:cs typeface="Open Sans" pitchFamily="2" charset="0"/>
              </a:rPr>
              <a:t>Conformité</a:t>
            </a:r>
            <a:r>
              <a:rPr lang="en-US" altLang="it-IT" sz="2000" dirty="0">
                <a:latin typeface="Open Sans" pitchFamily="2" charset="0"/>
                <a:ea typeface="Open Sans" pitchFamily="2" charset="0"/>
                <a:cs typeface="Open Sans" pitchFamily="2" charset="0"/>
              </a:rPr>
              <a:t> avec les aides </a:t>
            </a:r>
            <a:r>
              <a:rPr lang="en-US" altLang="it-IT" sz="2000" dirty="0" err="1">
                <a:latin typeface="Open Sans" pitchFamily="2" charset="0"/>
                <a:ea typeface="Open Sans" pitchFamily="2" charset="0"/>
                <a:cs typeface="Open Sans" pitchFamily="2" charset="0"/>
              </a:rPr>
              <a:t>d´États</a:t>
            </a:r>
            <a:endParaRPr lang="en-US" altLang="it-IT" sz="2000" dirty="0">
              <a:latin typeface="Open Sans" pitchFamily="2" charset="0"/>
              <a:ea typeface="Open Sans" pitchFamily="2" charset="0"/>
              <a:cs typeface="Open Sans" pitchFamily="2" charset="0"/>
            </a:endParaRPr>
          </a:p>
        </p:txBody>
      </p:sp>
      <p:sp>
        <p:nvSpPr>
          <p:cNvPr id="11" name="CasellaDiTesto 10">
            <a:extLst>
              <a:ext uri="{FF2B5EF4-FFF2-40B4-BE49-F238E27FC236}">
                <a16:creationId xmlns:a16="http://schemas.microsoft.com/office/drawing/2014/main" id="{7C79699B-C1F3-B63B-C47E-3CF033DA0E26}"/>
              </a:ext>
            </a:extLst>
          </p:cNvPr>
          <p:cNvSpPr txBox="1">
            <a:spLocks noChangeArrowheads="1"/>
          </p:cNvSpPr>
          <p:nvPr/>
        </p:nvSpPr>
        <p:spPr bwMode="auto">
          <a:xfrm>
            <a:off x="6906704" y="6586883"/>
            <a:ext cx="3212335" cy="738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DejaVu Sans" pitchFamily="34" charset="0"/>
              </a:defRPr>
            </a:lvl1pPr>
            <a:lvl2pPr marL="742950" indent="-285750" eaLnBrk="0" hangingPunct="0">
              <a:defRPr>
                <a:solidFill>
                  <a:schemeClr val="tx1"/>
                </a:solidFill>
                <a:latin typeface="Arial" panose="020B0604020202020204" pitchFamily="34" charset="0"/>
                <a:cs typeface="DejaVu Sans" pitchFamily="34" charset="0"/>
              </a:defRPr>
            </a:lvl2pPr>
            <a:lvl3pPr marL="1143000" indent="-228600" eaLnBrk="0" hangingPunct="0">
              <a:defRPr>
                <a:solidFill>
                  <a:schemeClr val="tx1"/>
                </a:solidFill>
                <a:latin typeface="Arial" panose="020B0604020202020204" pitchFamily="34" charset="0"/>
                <a:cs typeface="DejaVu Sans" pitchFamily="34" charset="0"/>
              </a:defRPr>
            </a:lvl3pPr>
            <a:lvl4pPr marL="1600200" indent="-228600" eaLnBrk="0" hangingPunct="0">
              <a:defRPr>
                <a:solidFill>
                  <a:schemeClr val="tx1"/>
                </a:solidFill>
                <a:latin typeface="Arial" panose="020B0604020202020204" pitchFamily="34" charset="0"/>
                <a:cs typeface="DejaVu Sans" pitchFamily="34" charset="0"/>
              </a:defRPr>
            </a:lvl4pPr>
            <a:lvl5pPr marL="2057400" indent="-228600" eaLnBrk="0" hangingPunct="0">
              <a:defRPr>
                <a:solidFill>
                  <a:schemeClr val="tx1"/>
                </a:solidFill>
                <a:latin typeface="Arial" panose="020B0604020202020204"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9pPr>
          </a:lstStyle>
          <a:p>
            <a:pPr eaLnBrk="1" hangingPunct="1"/>
            <a:r>
              <a:rPr lang="it-IT" altLang="it-IT" sz="4199" b="1" dirty="0">
                <a:latin typeface="Open Sans" pitchFamily="2" charset="0"/>
                <a:ea typeface="Open Sans" pitchFamily="2" charset="0"/>
                <a:cs typeface="Open Sans" pitchFamily="2" charset="0"/>
              </a:rPr>
              <a:t>4 mois</a:t>
            </a:r>
          </a:p>
        </p:txBody>
      </p:sp>
      <p:sp>
        <p:nvSpPr>
          <p:cNvPr id="12" name="CasellaDiTesto 10">
            <a:extLst>
              <a:ext uri="{FF2B5EF4-FFF2-40B4-BE49-F238E27FC236}">
                <a16:creationId xmlns:a16="http://schemas.microsoft.com/office/drawing/2014/main" id="{29E71790-A2B6-A8D1-CB34-492687A5FBA0}"/>
              </a:ext>
            </a:extLst>
          </p:cNvPr>
          <p:cNvSpPr txBox="1">
            <a:spLocks noChangeArrowheads="1"/>
          </p:cNvSpPr>
          <p:nvPr/>
        </p:nvSpPr>
        <p:spPr bwMode="auto">
          <a:xfrm>
            <a:off x="10906539" y="6586883"/>
            <a:ext cx="3949148" cy="738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DejaVu Sans" pitchFamily="34" charset="0"/>
              </a:defRPr>
            </a:lvl1pPr>
            <a:lvl2pPr marL="742950" indent="-285750" eaLnBrk="0" hangingPunct="0">
              <a:defRPr>
                <a:solidFill>
                  <a:schemeClr val="tx1"/>
                </a:solidFill>
                <a:latin typeface="Arial" panose="020B0604020202020204" pitchFamily="34" charset="0"/>
                <a:cs typeface="DejaVu Sans" pitchFamily="34" charset="0"/>
              </a:defRPr>
            </a:lvl2pPr>
            <a:lvl3pPr marL="1143000" indent="-228600" eaLnBrk="0" hangingPunct="0">
              <a:defRPr>
                <a:solidFill>
                  <a:schemeClr val="tx1"/>
                </a:solidFill>
                <a:latin typeface="Arial" panose="020B0604020202020204" pitchFamily="34" charset="0"/>
                <a:cs typeface="DejaVu Sans" pitchFamily="34" charset="0"/>
              </a:defRPr>
            </a:lvl3pPr>
            <a:lvl4pPr marL="1600200" indent="-228600" eaLnBrk="0" hangingPunct="0">
              <a:defRPr>
                <a:solidFill>
                  <a:schemeClr val="tx1"/>
                </a:solidFill>
                <a:latin typeface="Arial" panose="020B0604020202020204" pitchFamily="34" charset="0"/>
                <a:cs typeface="DejaVu Sans" pitchFamily="34" charset="0"/>
              </a:defRPr>
            </a:lvl4pPr>
            <a:lvl5pPr marL="2057400" indent="-228600" eaLnBrk="0" hangingPunct="0">
              <a:defRPr>
                <a:solidFill>
                  <a:schemeClr val="tx1"/>
                </a:solidFill>
                <a:latin typeface="Arial" panose="020B0604020202020204"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9pPr>
          </a:lstStyle>
          <a:p>
            <a:pPr eaLnBrk="1" hangingPunct="1"/>
            <a:r>
              <a:rPr lang="it-IT" altLang="it-IT" sz="4199" b="1" dirty="0">
                <a:latin typeface="Open Sans" pitchFamily="2" charset="0"/>
                <a:ea typeface="Open Sans" pitchFamily="2" charset="0"/>
                <a:cs typeface="Open Sans" pitchFamily="2" charset="0"/>
              </a:rPr>
              <a:t>Total = 8 mois</a:t>
            </a:r>
          </a:p>
        </p:txBody>
      </p:sp>
      <p:sp>
        <p:nvSpPr>
          <p:cNvPr id="13" name="CasellaDiTesto 9">
            <a:extLst>
              <a:ext uri="{FF2B5EF4-FFF2-40B4-BE49-F238E27FC236}">
                <a16:creationId xmlns:a16="http://schemas.microsoft.com/office/drawing/2014/main" id="{8AF51AA6-5349-2A9D-1910-0CB07BE61934}"/>
              </a:ext>
            </a:extLst>
          </p:cNvPr>
          <p:cNvSpPr txBox="1">
            <a:spLocks noChangeArrowheads="1"/>
          </p:cNvSpPr>
          <p:nvPr/>
        </p:nvSpPr>
        <p:spPr bwMode="auto">
          <a:xfrm>
            <a:off x="10684632" y="1631237"/>
            <a:ext cx="3306079" cy="1869743"/>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lvl1pPr eaLnBrk="0" hangingPunct="0">
              <a:defRPr>
                <a:solidFill>
                  <a:schemeClr val="tx1"/>
                </a:solidFill>
                <a:latin typeface="Arial" panose="020B0604020202020204" pitchFamily="34" charset="0"/>
                <a:cs typeface="DejaVu Sans" pitchFamily="34" charset="0"/>
              </a:defRPr>
            </a:lvl1pPr>
            <a:lvl2pPr marL="742950" indent="-285750" eaLnBrk="0" hangingPunct="0">
              <a:defRPr>
                <a:solidFill>
                  <a:schemeClr val="tx1"/>
                </a:solidFill>
                <a:latin typeface="Arial" panose="020B0604020202020204" pitchFamily="34" charset="0"/>
                <a:cs typeface="DejaVu Sans" pitchFamily="34" charset="0"/>
              </a:defRPr>
            </a:lvl2pPr>
            <a:lvl3pPr marL="1143000" indent="-228600" eaLnBrk="0" hangingPunct="0">
              <a:defRPr>
                <a:solidFill>
                  <a:schemeClr val="tx1"/>
                </a:solidFill>
                <a:latin typeface="Arial" panose="020B0604020202020204" pitchFamily="34" charset="0"/>
                <a:cs typeface="DejaVu Sans" pitchFamily="34" charset="0"/>
              </a:defRPr>
            </a:lvl3pPr>
            <a:lvl4pPr marL="1600200" indent="-228600" eaLnBrk="0" hangingPunct="0">
              <a:defRPr>
                <a:solidFill>
                  <a:schemeClr val="tx1"/>
                </a:solidFill>
                <a:latin typeface="Arial" panose="020B0604020202020204" pitchFamily="34" charset="0"/>
                <a:cs typeface="DejaVu Sans" pitchFamily="34" charset="0"/>
              </a:defRPr>
            </a:lvl4pPr>
            <a:lvl5pPr marL="2057400" indent="-228600" eaLnBrk="0" hangingPunct="0">
              <a:defRPr>
                <a:solidFill>
                  <a:schemeClr val="tx1"/>
                </a:solidFill>
                <a:latin typeface="Arial" panose="020B0604020202020204" pitchFamily="34" charset="0"/>
                <a:cs typeface="DejaVu Sans"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DejaVu Sans" pitchFamily="34" charset="0"/>
              </a:defRPr>
            </a:lvl9pPr>
          </a:lstStyle>
          <a:p>
            <a:pPr eaLnBrk="1" hangingPunct="1"/>
            <a:r>
              <a:rPr lang="en-US" altLang="it-IT" sz="3150" b="1" dirty="0">
                <a:latin typeface="Open Sans" pitchFamily="2" charset="0"/>
                <a:ea typeface="Open Sans" pitchFamily="2" charset="0"/>
                <a:cs typeface="Open Sans" pitchFamily="2" charset="0"/>
              </a:rPr>
              <a:t>Environ 60 </a:t>
            </a:r>
            <a:r>
              <a:rPr lang="en-US" altLang="it-IT" sz="3150" b="1" dirty="0" err="1">
                <a:latin typeface="Open Sans" pitchFamily="2" charset="0"/>
                <a:ea typeface="Open Sans" pitchFamily="2" charset="0"/>
                <a:cs typeface="Open Sans" pitchFamily="2" charset="0"/>
              </a:rPr>
              <a:t>projets</a:t>
            </a:r>
            <a:r>
              <a:rPr lang="en-US" altLang="it-IT" sz="3150" b="1" dirty="0">
                <a:latin typeface="Open Sans" pitchFamily="2" charset="0"/>
                <a:ea typeface="Open Sans" pitchFamily="2" charset="0"/>
                <a:cs typeface="Open Sans" pitchFamily="2" charset="0"/>
              </a:rPr>
              <a:t> </a:t>
            </a:r>
            <a:r>
              <a:rPr lang="en-US" altLang="it-IT" sz="3150" b="1" dirty="0" err="1">
                <a:latin typeface="Open Sans" pitchFamily="2" charset="0"/>
                <a:ea typeface="Open Sans" pitchFamily="2" charset="0"/>
                <a:cs typeface="Open Sans" pitchFamily="2" charset="0"/>
              </a:rPr>
              <a:t>seront</a:t>
            </a:r>
            <a:r>
              <a:rPr lang="en-US" altLang="it-IT" sz="3150" b="1" dirty="0">
                <a:latin typeface="Open Sans" pitchFamily="2" charset="0"/>
                <a:ea typeface="Open Sans" pitchFamily="2" charset="0"/>
                <a:cs typeface="Open Sans" pitchFamily="2" charset="0"/>
              </a:rPr>
              <a:t> </a:t>
            </a:r>
            <a:r>
              <a:rPr lang="en-US" altLang="it-IT" sz="3150" b="1" dirty="0" err="1">
                <a:latin typeface="Open Sans" pitchFamily="2" charset="0"/>
                <a:ea typeface="Open Sans" pitchFamily="2" charset="0"/>
                <a:cs typeface="Open Sans" pitchFamily="2" charset="0"/>
              </a:rPr>
              <a:t>approuvés</a:t>
            </a:r>
            <a:endParaRPr lang="en-US" altLang="it-IT" sz="3150" b="1" dirty="0">
              <a:solidFill>
                <a:srgbClr val="92D050"/>
              </a:solidFill>
              <a:latin typeface="Open Sans" pitchFamily="2" charset="0"/>
              <a:ea typeface="Open Sans" pitchFamily="2" charset="0"/>
              <a:cs typeface="Open Sans" pitchFamily="2" charset="0"/>
            </a:endParaRPr>
          </a:p>
          <a:p>
            <a:pPr eaLnBrk="1" hangingPunct="1"/>
            <a:endParaRPr lang="en-US" altLang="it-IT" sz="2100" dirty="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647148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6877CB-CC04-86C9-B8A9-A93B067ABF68}"/>
              </a:ext>
            </a:extLst>
          </p:cNvPr>
          <p:cNvSpPr>
            <a:spLocks noGrp="1"/>
          </p:cNvSpPr>
          <p:nvPr>
            <p:ph type="title"/>
          </p:nvPr>
        </p:nvSpPr>
        <p:spPr>
          <a:xfrm>
            <a:off x="743207" y="430577"/>
            <a:ext cx="13631463" cy="593506"/>
          </a:xfrm>
        </p:spPr>
        <p:txBody>
          <a:bodyPr/>
          <a:lstStyle/>
          <a:p>
            <a:r>
              <a:rPr lang="es-ES_tradnl" sz="3200" cap="none" dirty="0"/>
              <a:t>Les principales </a:t>
            </a:r>
            <a:r>
              <a:rPr lang="es-ES_tradnl" sz="3200" cap="none" dirty="0" err="1"/>
              <a:t>entités</a:t>
            </a:r>
            <a:r>
              <a:rPr lang="es-ES_tradnl" sz="3200" cap="none" dirty="0"/>
              <a:t> </a:t>
            </a:r>
            <a:r>
              <a:rPr lang="es-ES_tradnl" sz="3200" cap="none" dirty="0" err="1"/>
              <a:t>impliquées</a:t>
            </a:r>
            <a:r>
              <a:rPr lang="es-ES_tradnl" sz="3200" cap="none" dirty="0"/>
              <a:t> </a:t>
            </a:r>
            <a:endParaRPr lang="en-FR" sz="3200" cap="none" dirty="0"/>
          </a:p>
        </p:txBody>
      </p:sp>
      <p:sp>
        <p:nvSpPr>
          <p:cNvPr id="12" name="Line 23">
            <a:extLst>
              <a:ext uri="{FF2B5EF4-FFF2-40B4-BE49-F238E27FC236}">
                <a16:creationId xmlns:a16="http://schemas.microsoft.com/office/drawing/2014/main" id="{58C19E3D-5994-FD32-46BB-C6F4785F4D4A}"/>
              </a:ext>
            </a:extLst>
          </p:cNvPr>
          <p:cNvSpPr>
            <a:spLocks noChangeShapeType="1"/>
          </p:cNvSpPr>
          <p:nvPr/>
        </p:nvSpPr>
        <p:spPr bwMode="auto">
          <a:xfrm flipH="1" flipV="1">
            <a:off x="10867029" y="3947149"/>
            <a:ext cx="3" cy="930604"/>
          </a:xfrm>
          <a:prstGeom prst="line">
            <a:avLst/>
          </a:prstGeom>
          <a:noFill/>
          <a:ln w="38100">
            <a:solidFill>
              <a:srgbClr val="DFE8F3"/>
            </a:solidFill>
            <a:round/>
            <a:headEnd/>
            <a:tailEnd type="triangle" w="med" len="med"/>
          </a:ln>
        </p:spPr>
        <p:txBody>
          <a:bodyPr/>
          <a:lstStyle/>
          <a:p>
            <a:endParaRPr lang="it-IT" sz="2232"/>
          </a:p>
        </p:txBody>
      </p:sp>
      <p:sp>
        <p:nvSpPr>
          <p:cNvPr id="13" name="Text Box 24">
            <a:extLst>
              <a:ext uri="{FF2B5EF4-FFF2-40B4-BE49-F238E27FC236}">
                <a16:creationId xmlns:a16="http://schemas.microsoft.com/office/drawing/2014/main" id="{372CB2C3-80A1-04B9-6A4A-A0D765F438F7}"/>
              </a:ext>
            </a:extLst>
          </p:cNvPr>
          <p:cNvSpPr txBox="1">
            <a:spLocks noChangeArrowheads="1"/>
          </p:cNvSpPr>
          <p:nvPr/>
        </p:nvSpPr>
        <p:spPr bwMode="auto">
          <a:xfrm>
            <a:off x="10961529" y="4121248"/>
            <a:ext cx="2010727" cy="435825"/>
          </a:xfrm>
          <a:prstGeom prst="rect">
            <a:avLst/>
          </a:prstGeom>
          <a:noFill/>
          <a:ln w="9525">
            <a:noFill/>
            <a:miter lim="800000"/>
            <a:headEnd/>
            <a:tailEnd/>
          </a:ln>
        </p:spPr>
        <p:txBody>
          <a:bodyPr wrap="square">
            <a:spAutoFit/>
          </a:bodyPr>
          <a:lstStyle/>
          <a:p>
            <a:pPr>
              <a:spcBef>
                <a:spcPct val="50000"/>
              </a:spcBef>
            </a:pPr>
            <a:r>
              <a:rPr lang="en-US" sz="2232" b="1" dirty="0">
                <a:solidFill>
                  <a:schemeClr val="bg1"/>
                </a:solidFill>
                <a:latin typeface="Trebuchet MS" pitchFamily="34" charset="0"/>
              </a:rPr>
              <a:t>Support PSC</a:t>
            </a:r>
          </a:p>
        </p:txBody>
      </p:sp>
      <p:graphicFrame>
        <p:nvGraphicFramePr>
          <p:cNvPr id="4" name="Diagramma 3">
            <a:extLst>
              <a:ext uri="{FF2B5EF4-FFF2-40B4-BE49-F238E27FC236}">
                <a16:creationId xmlns:a16="http://schemas.microsoft.com/office/drawing/2014/main" id="{A83A1C43-13F2-CDC7-7A36-127714F6EE56}"/>
              </a:ext>
            </a:extLst>
          </p:cNvPr>
          <p:cNvGraphicFramePr/>
          <p:nvPr>
            <p:extLst>
              <p:ext uri="{D42A27DB-BD31-4B8C-83A1-F6EECF244321}">
                <p14:modId xmlns:p14="http://schemas.microsoft.com/office/powerpoint/2010/main" val="2357609557"/>
              </p:ext>
            </p:extLst>
          </p:nvPr>
        </p:nvGraphicFramePr>
        <p:xfrm>
          <a:off x="3640996" y="314337"/>
          <a:ext cx="12075950" cy="72656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0394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6877CB-CC04-86C9-B8A9-A93B067ABF68}"/>
              </a:ext>
            </a:extLst>
          </p:cNvPr>
          <p:cNvSpPr>
            <a:spLocks noGrp="1"/>
          </p:cNvSpPr>
          <p:nvPr>
            <p:ph type="title"/>
          </p:nvPr>
        </p:nvSpPr>
        <p:spPr>
          <a:xfrm>
            <a:off x="743205" y="294827"/>
            <a:ext cx="13631463" cy="593506"/>
          </a:xfrm>
        </p:spPr>
        <p:txBody>
          <a:bodyPr/>
          <a:lstStyle/>
          <a:p>
            <a:r>
              <a:rPr lang="es-ES_tradnl" cap="none" dirty="0"/>
              <a:t>Les </a:t>
            </a:r>
            <a:r>
              <a:rPr lang="es-ES_tradnl" cap="none" dirty="0" err="1"/>
              <a:t>étapes</a:t>
            </a:r>
            <a:r>
              <a:rPr lang="es-ES_tradnl" cap="none" dirty="0"/>
              <a:t> du </a:t>
            </a:r>
            <a:r>
              <a:rPr lang="es-ES_tradnl" cap="none" dirty="0" err="1"/>
              <a:t>processus</a:t>
            </a:r>
            <a:r>
              <a:rPr lang="es-ES_tradnl" cap="none" dirty="0"/>
              <a:t> </a:t>
            </a:r>
            <a:r>
              <a:rPr lang="es-ES_tradnl" cap="none" dirty="0" err="1"/>
              <a:t>d’évaluation</a:t>
            </a:r>
            <a:r>
              <a:rPr lang="es-ES_tradnl" cap="none" dirty="0"/>
              <a:t> en </a:t>
            </a:r>
            <a:r>
              <a:rPr lang="es-ES_tradnl" cap="none" dirty="0" err="1"/>
              <a:t>détail</a:t>
            </a:r>
            <a:br>
              <a:rPr lang="es-ES_tradnl" cap="none" dirty="0"/>
            </a:br>
            <a:endParaRPr lang="en-FR" b="0" cap="none" dirty="0"/>
          </a:p>
        </p:txBody>
      </p:sp>
      <p:graphicFrame>
        <p:nvGraphicFramePr>
          <p:cNvPr id="15" name="Diagramma 14">
            <a:extLst>
              <a:ext uri="{FF2B5EF4-FFF2-40B4-BE49-F238E27FC236}">
                <a16:creationId xmlns:a16="http://schemas.microsoft.com/office/drawing/2014/main" id="{08E41609-7379-79D1-49B8-0CA42385B166}"/>
              </a:ext>
            </a:extLst>
          </p:cNvPr>
          <p:cNvGraphicFramePr/>
          <p:nvPr>
            <p:extLst>
              <p:ext uri="{D42A27DB-BD31-4B8C-83A1-F6EECF244321}">
                <p14:modId xmlns:p14="http://schemas.microsoft.com/office/powerpoint/2010/main" val="2386402928"/>
              </p:ext>
            </p:extLst>
          </p:nvPr>
        </p:nvGraphicFramePr>
        <p:xfrm>
          <a:off x="743205" y="1184999"/>
          <a:ext cx="13631463" cy="75197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ttangolo 5">
            <a:extLst>
              <a:ext uri="{FF2B5EF4-FFF2-40B4-BE49-F238E27FC236}">
                <a16:creationId xmlns:a16="http://schemas.microsoft.com/office/drawing/2014/main" id="{6A0E551C-D4FC-27BF-C8F8-4992F9E61D64}"/>
              </a:ext>
            </a:extLst>
          </p:cNvPr>
          <p:cNvSpPr/>
          <p:nvPr/>
        </p:nvSpPr>
        <p:spPr>
          <a:xfrm>
            <a:off x="12888685" y="2093842"/>
            <a:ext cx="1967001" cy="1696279"/>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it-IT" sz="4400" b="1" dirty="0">
                <a:latin typeface="Open Sans" pitchFamily="2" charset="0"/>
                <a:ea typeface="Open Sans" pitchFamily="2" charset="0"/>
                <a:cs typeface="Open Sans" pitchFamily="2" charset="0"/>
              </a:rPr>
              <a:t>ETAPE 1</a:t>
            </a:r>
          </a:p>
        </p:txBody>
      </p:sp>
      <p:sp>
        <p:nvSpPr>
          <p:cNvPr id="7" name="Rettangolo 6">
            <a:extLst>
              <a:ext uri="{FF2B5EF4-FFF2-40B4-BE49-F238E27FC236}">
                <a16:creationId xmlns:a16="http://schemas.microsoft.com/office/drawing/2014/main" id="{A0E32A85-ECDA-DB7F-67B0-D29270DECE40}"/>
              </a:ext>
            </a:extLst>
          </p:cNvPr>
          <p:cNvSpPr/>
          <p:nvPr/>
        </p:nvSpPr>
        <p:spPr>
          <a:xfrm>
            <a:off x="457201" y="5274365"/>
            <a:ext cx="1944914" cy="14384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it-IT" sz="4400" b="1" dirty="0">
                <a:latin typeface="Open Sans" pitchFamily="2" charset="0"/>
                <a:ea typeface="Open Sans" pitchFamily="2" charset="0"/>
                <a:cs typeface="Open Sans" pitchFamily="2" charset="0"/>
              </a:rPr>
              <a:t>ETAPE 2</a:t>
            </a:r>
          </a:p>
        </p:txBody>
      </p:sp>
    </p:spTree>
    <p:extLst>
      <p:ext uri="{BB962C8B-B14F-4D97-AF65-F5344CB8AC3E}">
        <p14:creationId xmlns:p14="http://schemas.microsoft.com/office/powerpoint/2010/main" val="3975055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18BC61-5273-D6E7-A242-CD99C693FFC6}"/>
              </a:ext>
            </a:extLst>
          </p:cNvPr>
          <p:cNvSpPr>
            <a:spLocks noGrp="1"/>
          </p:cNvSpPr>
          <p:nvPr>
            <p:ph type="title"/>
          </p:nvPr>
        </p:nvSpPr>
        <p:spPr/>
        <p:txBody>
          <a:bodyPr/>
          <a:lstStyle/>
          <a:p>
            <a:r>
              <a:rPr lang="en-US" dirty="0"/>
              <a:t>2.Qu’évaluons-nous? </a:t>
            </a:r>
          </a:p>
        </p:txBody>
      </p:sp>
      <p:sp>
        <p:nvSpPr>
          <p:cNvPr id="3" name="Marcador de fecha 2">
            <a:extLst>
              <a:ext uri="{FF2B5EF4-FFF2-40B4-BE49-F238E27FC236}">
                <a16:creationId xmlns:a16="http://schemas.microsoft.com/office/drawing/2014/main" id="{F37D12AF-809B-2934-48A0-CA69834BE7A2}"/>
              </a:ext>
            </a:extLst>
          </p:cNvPr>
          <p:cNvSpPr>
            <a:spLocks noGrp="1"/>
          </p:cNvSpPr>
          <p:nvPr>
            <p:ph type="dt" sz="half" idx="12"/>
          </p:nvPr>
        </p:nvSpPr>
        <p:spPr/>
        <p:txBody>
          <a:bodyPr/>
          <a:lstStyle/>
          <a:p>
            <a:fld id="{7A743FE6-D998-403D-946F-DC2BDCFC58AA}" type="datetime1">
              <a:rPr lang="LID4096" smtClean="0"/>
              <a:t>02/21/2024</a:t>
            </a:fld>
            <a:endParaRPr lang="en-FR"/>
          </a:p>
        </p:txBody>
      </p:sp>
    </p:spTree>
    <p:extLst>
      <p:ext uri="{BB962C8B-B14F-4D97-AF65-F5344CB8AC3E}">
        <p14:creationId xmlns:p14="http://schemas.microsoft.com/office/powerpoint/2010/main" val="2662842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6877CB-CC04-86C9-B8A9-A93B067ABF68}"/>
              </a:ext>
            </a:extLst>
          </p:cNvPr>
          <p:cNvSpPr>
            <a:spLocks noGrp="1"/>
          </p:cNvSpPr>
          <p:nvPr>
            <p:ph type="title"/>
          </p:nvPr>
        </p:nvSpPr>
        <p:spPr>
          <a:xfrm>
            <a:off x="743205" y="294827"/>
            <a:ext cx="13631463" cy="593506"/>
          </a:xfrm>
        </p:spPr>
        <p:txBody>
          <a:bodyPr/>
          <a:lstStyle/>
          <a:p>
            <a:r>
              <a:rPr lang="es-ES_tradnl" cap="none" dirty="0" err="1"/>
              <a:t>Critères</a:t>
            </a:r>
            <a:r>
              <a:rPr lang="es-ES_tradnl" cap="none" dirty="0"/>
              <a:t> </a:t>
            </a:r>
            <a:r>
              <a:rPr lang="es-ES_tradnl" cap="none" dirty="0" err="1"/>
              <a:t>d’évaluation</a:t>
            </a:r>
            <a:endParaRPr lang="en-FR" cap="none" dirty="0"/>
          </a:p>
        </p:txBody>
      </p:sp>
      <p:graphicFrame>
        <p:nvGraphicFramePr>
          <p:cNvPr id="9" name="Tabella 8">
            <a:extLst>
              <a:ext uri="{FF2B5EF4-FFF2-40B4-BE49-F238E27FC236}">
                <a16:creationId xmlns:a16="http://schemas.microsoft.com/office/drawing/2014/main" id="{26359F40-2386-80F6-1F34-63E1C06B3944}"/>
              </a:ext>
            </a:extLst>
          </p:cNvPr>
          <p:cNvGraphicFramePr>
            <a:graphicFrameLocks noGrp="1"/>
          </p:cNvGraphicFramePr>
          <p:nvPr>
            <p:extLst>
              <p:ext uri="{D42A27DB-BD31-4B8C-83A1-F6EECF244321}">
                <p14:modId xmlns:p14="http://schemas.microsoft.com/office/powerpoint/2010/main" val="2734703224"/>
              </p:ext>
            </p:extLst>
          </p:nvPr>
        </p:nvGraphicFramePr>
        <p:xfrm>
          <a:off x="2206171" y="1277983"/>
          <a:ext cx="10856686" cy="5273282"/>
        </p:xfrm>
        <a:graphic>
          <a:graphicData uri="http://schemas.openxmlformats.org/drawingml/2006/table">
            <a:tbl>
              <a:tblPr firstRow="1" bandRow="1">
                <a:tableStyleId>{00A15C55-8517-42AA-B614-E9B94910E393}</a:tableStyleId>
              </a:tblPr>
              <a:tblGrid>
                <a:gridCol w="5428343">
                  <a:extLst>
                    <a:ext uri="{9D8B030D-6E8A-4147-A177-3AD203B41FA5}">
                      <a16:colId xmlns:a16="http://schemas.microsoft.com/office/drawing/2014/main" val="791981845"/>
                    </a:ext>
                  </a:extLst>
                </a:gridCol>
                <a:gridCol w="5428343">
                  <a:extLst>
                    <a:ext uri="{9D8B030D-6E8A-4147-A177-3AD203B41FA5}">
                      <a16:colId xmlns:a16="http://schemas.microsoft.com/office/drawing/2014/main" val="3555914739"/>
                    </a:ext>
                  </a:extLst>
                </a:gridCol>
              </a:tblGrid>
              <a:tr h="587809">
                <a:tc>
                  <a:txBody>
                    <a:bodyPr/>
                    <a:lstStyle/>
                    <a:p>
                      <a:pPr algn="ctr"/>
                      <a:r>
                        <a:rPr lang="it-IT" sz="2800" dirty="0">
                          <a:latin typeface="Open Sans" pitchFamily="2" charset="0"/>
                          <a:ea typeface="Open Sans" pitchFamily="2" charset="0"/>
                          <a:cs typeface="Open Sans" pitchFamily="2" charset="0"/>
                        </a:rPr>
                        <a:t>CRITÈRES D´EVALUATION</a:t>
                      </a:r>
                    </a:p>
                  </a:txBody>
                  <a:tcPr/>
                </a:tc>
                <a:tc>
                  <a:txBody>
                    <a:bodyPr/>
                    <a:lstStyle/>
                    <a:p>
                      <a:pPr algn="ctr"/>
                      <a:r>
                        <a:rPr lang="it-IT" sz="2800" dirty="0">
                          <a:latin typeface="Open Sans" pitchFamily="2" charset="0"/>
                          <a:ea typeface="Open Sans" pitchFamily="2" charset="0"/>
                          <a:cs typeface="Open Sans" pitchFamily="2" charset="0"/>
                        </a:rPr>
                        <a:t>NOTE MAX. (POINTS)</a:t>
                      </a:r>
                    </a:p>
                  </a:txBody>
                  <a:tcPr/>
                </a:tc>
                <a:extLst>
                  <a:ext uri="{0D108BD9-81ED-4DB2-BD59-A6C34878D82A}">
                    <a16:rowId xmlns:a16="http://schemas.microsoft.com/office/drawing/2014/main" val="2503311105"/>
                  </a:ext>
                </a:extLst>
              </a:tr>
              <a:tr h="746779">
                <a:tc>
                  <a:txBody>
                    <a:bodyPr/>
                    <a:lstStyle/>
                    <a:p>
                      <a:pPr algn="ctr"/>
                      <a:r>
                        <a:rPr lang="it-IT" b="1" dirty="0">
                          <a:latin typeface="Open Sans" pitchFamily="2" charset="0"/>
                          <a:ea typeface="Open Sans" pitchFamily="2" charset="0"/>
                          <a:cs typeface="Open Sans" pitchFamily="2" charset="0"/>
                        </a:rPr>
                        <a:t>PERTINENCE</a:t>
                      </a:r>
                    </a:p>
                  </a:txBody>
                  <a:tcPr anchor="ctr"/>
                </a:tc>
                <a:tc>
                  <a:txBody>
                    <a:bodyPr/>
                    <a:lstStyle/>
                    <a:p>
                      <a:pPr algn="ctr"/>
                      <a:r>
                        <a:rPr lang="en-AU" noProof="0" dirty="0">
                          <a:latin typeface="Open Sans" pitchFamily="2" charset="0"/>
                          <a:ea typeface="Open Sans" pitchFamily="2" charset="0"/>
                          <a:cs typeface="Open Sans" pitchFamily="2" charset="0"/>
                        </a:rPr>
                        <a:t>28 (16 </a:t>
                      </a:r>
                      <a:r>
                        <a:rPr lang="en-AU" noProof="0" dirty="0" err="1">
                          <a:latin typeface="Open Sans" pitchFamily="2" charset="0"/>
                          <a:ea typeface="Open Sans" pitchFamily="2" charset="0"/>
                          <a:cs typeface="Open Sans" pitchFamily="2" charset="0"/>
                        </a:rPr>
                        <a:t>évaluateurs</a:t>
                      </a:r>
                      <a:r>
                        <a:rPr lang="en-AU" noProof="0" dirty="0">
                          <a:latin typeface="Open Sans" pitchFamily="2" charset="0"/>
                          <a:ea typeface="Open Sans" pitchFamily="2" charset="0"/>
                          <a:cs typeface="Open Sans" pitchFamily="2" charset="0"/>
                        </a:rPr>
                        <a:t> externes + 12 du </a:t>
                      </a:r>
                      <a:r>
                        <a:rPr lang="en-AU" noProof="0" dirty="0" err="1">
                          <a:latin typeface="Open Sans" pitchFamily="2" charset="0"/>
                          <a:ea typeface="Open Sans" pitchFamily="2" charset="0"/>
                          <a:cs typeface="Open Sans" pitchFamily="2" charset="0"/>
                        </a:rPr>
                        <a:t>comité</a:t>
                      </a:r>
                      <a:r>
                        <a:rPr lang="en-AU" noProof="0" dirty="0">
                          <a:latin typeface="Open Sans" pitchFamily="2" charset="0"/>
                          <a:ea typeface="Open Sans" pitchFamily="2" charset="0"/>
                          <a:cs typeface="Open Sans" pitchFamily="2" charset="0"/>
                        </a:rPr>
                        <a:t> </a:t>
                      </a:r>
                      <a:r>
                        <a:rPr lang="en-AU" noProof="0" dirty="0" err="1">
                          <a:latin typeface="Open Sans" pitchFamily="2" charset="0"/>
                          <a:ea typeface="Open Sans" pitchFamily="2" charset="0"/>
                          <a:cs typeface="Open Sans" pitchFamily="2" charset="0"/>
                        </a:rPr>
                        <a:t>d’évaluation</a:t>
                      </a:r>
                      <a:r>
                        <a:rPr lang="en-AU" noProof="0" dirty="0">
                          <a:latin typeface="Open Sans" pitchFamily="2" charset="0"/>
                          <a:ea typeface="Open Sans" pitchFamily="2" charset="0"/>
                          <a:cs typeface="Open Sans" pitchFamily="2" charset="0"/>
                        </a:rPr>
                        <a:t>) </a:t>
                      </a:r>
                    </a:p>
                  </a:txBody>
                  <a:tcPr anchor="ctr"/>
                </a:tc>
                <a:extLst>
                  <a:ext uri="{0D108BD9-81ED-4DB2-BD59-A6C34878D82A}">
                    <a16:rowId xmlns:a16="http://schemas.microsoft.com/office/drawing/2014/main" val="2729528544"/>
                  </a:ext>
                </a:extLst>
              </a:tr>
              <a:tr h="628383">
                <a:tc>
                  <a:txBody>
                    <a:bodyPr/>
                    <a:lstStyle/>
                    <a:p>
                      <a:pPr algn="ctr"/>
                      <a:r>
                        <a:rPr lang="it-IT" b="1" dirty="0">
                          <a:latin typeface="Open Sans" pitchFamily="2" charset="0"/>
                          <a:ea typeface="Open Sans" pitchFamily="2" charset="0"/>
                          <a:cs typeface="Open Sans" pitchFamily="2" charset="0"/>
                        </a:rPr>
                        <a:t>QUALITÉ DE LA CONCEPTION</a:t>
                      </a:r>
                    </a:p>
                  </a:txBody>
                  <a:tcPr anchor="ctr"/>
                </a:tc>
                <a:tc>
                  <a:txBody>
                    <a:bodyPr/>
                    <a:lstStyle/>
                    <a:p>
                      <a:pPr algn="ctr"/>
                      <a:r>
                        <a:rPr lang="it-IT" dirty="0">
                          <a:latin typeface="Open Sans" pitchFamily="2" charset="0"/>
                          <a:ea typeface="Open Sans" pitchFamily="2" charset="0"/>
                          <a:cs typeface="Open Sans" pitchFamily="2" charset="0"/>
                        </a:rPr>
                        <a:t>16</a:t>
                      </a:r>
                    </a:p>
                  </a:txBody>
                  <a:tcPr anchor="ctr"/>
                </a:tc>
                <a:extLst>
                  <a:ext uri="{0D108BD9-81ED-4DB2-BD59-A6C34878D82A}">
                    <a16:rowId xmlns:a16="http://schemas.microsoft.com/office/drawing/2014/main" val="1908427671"/>
                  </a:ext>
                </a:extLst>
              </a:tr>
              <a:tr h="628383">
                <a:tc>
                  <a:txBody>
                    <a:bodyPr/>
                    <a:lstStyle/>
                    <a:p>
                      <a:pPr algn="ctr"/>
                      <a:r>
                        <a:rPr lang="it-IT" b="1" dirty="0">
                          <a:latin typeface="Open Sans" pitchFamily="2" charset="0"/>
                          <a:ea typeface="Open Sans" pitchFamily="2" charset="0"/>
                          <a:cs typeface="Open Sans" pitchFamily="2" charset="0"/>
                        </a:rPr>
                        <a:t>CAPACITÉ OPÉRATIONNELLE ET FINANCIÈRE </a:t>
                      </a:r>
                    </a:p>
                  </a:txBody>
                  <a:tcPr anchor="ctr"/>
                </a:tc>
                <a:tc>
                  <a:txBody>
                    <a:bodyPr/>
                    <a:lstStyle/>
                    <a:p>
                      <a:pPr algn="ctr"/>
                      <a:r>
                        <a:rPr lang="it-IT" dirty="0">
                          <a:latin typeface="Open Sans" pitchFamily="2" charset="0"/>
                          <a:ea typeface="Open Sans" pitchFamily="2" charset="0"/>
                          <a:cs typeface="Open Sans" pitchFamily="2" charset="0"/>
                        </a:rPr>
                        <a:t>12 </a:t>
                      </a:r>
                    </a:p>
                  </a:txBody>
                  <a:tcPr anchor="ctr"/>
                </a:tc>
                <a:extLst>
                  <a:ext uri="{0D108BD9-81ED-4DB2-BD59-A6C34878D82A}">
                    <a16:rowId xmlns:a16="http://schemas.microsoft.com/office/drawing/2014/main" val="3067981828"/>
                  </a:ext>
                </a:extLst>
              </a:tr>
              <a:tr h="628383">
                <a:tc>
                  <a:txBody>
                    <a:bodyPr/>
                    <a:lstStyle/>
                    <a:p>
                      <a:pPr algn="ctr"/>
                      <a:r>
                        <a:rPr lang="it-IT" b="1" dirty="0">
                          <a:latin typeface="Open Sans" pitchFamily="2" charset="0"/>
                          <a:ea typeface="Open Sans" pitchFamily="2" charset="0"/>
                          <a:cs typeface="Open Sans" pitchFamily="2" charset="0"/>
                        </a:rPr>
                        <a:t>EFFICACITÉ</a:t>
                      </a:r>
                    </a:p>
                  </a:txBody>
                  <a:tcPr anchor="ctr"/>
                </a:tc>
                <a:tc>
                  <a:txBody>
                    <a:bodyPr/>
                    <a:lstStyle/>
                    <a:p>
                      <a:pPr algn="ctr"/>
                      <a:r>
                        <a:rPr lang="it-IT" dirty="0">
                          <a:latin typeface="Open Sans" pitchFamily="2" charset="0"/>
                          <a:ea typeface="Open Sans" pitchFamily="2" charset="0"/>
                          <a:cs typeface="Open Sans" pitchFamily="2" charset="0"/>
                        </a:rPr>
                        <a:t>16</a:t>
                      </a:r>
                    </a:p>
                  </a:txBody>
                  <a:tcPr anchor="ctr"/>
                </a:tc>
                <a:extLst>
                  <a:ext uri="{0D108BD9-81ED-4DB2-BD59-A6C34878D82A}">
                    <a16:rowId xmlns:a16="http://schemas.microsoft.com/office/drawing/2014/main" val="1286144427"/>
                  </a:ext>
                </a:extLst>
              </a:tr>
              <a:tr h="628383">
                <a:tc>
                  <a:txBody>
                    <a:bodyPr/>
                    <a:lstStyle/>
                    <a:p>
                      <a:pPr algn="ctr"/>
                      <a:r>
                        <a:rPr lang="it-IT" b="1" dirty="0">
                          <a:latin typeface="Open Sans" pitchFamily="2" charset="0"/>
                          <a:ea typeface="Open Sans" pitchFamily="2" charset="0"/>
                          <a:cs typeface="Open Sans" pitchFamily="2" charset="0"/>
                        </a:rPr>
                        <a:t>DURABILITÉ</a:t>
                      </a:r>
                    </a:p>
                  </a:txBody>
                  <a:tcPr anchor="ctr"/>
                </a:tc>
                <a:tc>
                  <a:txBody>
                    <a:bodyPr/>
                    <a:lstStyle/>
                    <a:p>
                      <a:pPr algn="ctr"/>
                      <a:r>
                        <a:rPr lang="it-IT" dirty="0">
                          <a:latin typeface="Open Sans" pitchFamily="2" charset="0"/>
                          <a:ea typeface="Open Sans" pitchFamily="2" charset="0"/>
                          <a:cs typeface="Open Sans" pitchFamily="2" charset="0"/>
                        </a:rPr>
                        <a:t>12</a:t>
                      </a:r>
                    </a:p>
                  </a:txBody>
                  <a:tcPr anchor="ctr"/>
                </a:tc>
                <a:extLst>
                  <a:ext uri="{0D108BD9-81ED-4DB2-BD59-A6C34878D82A}">
                    <a16:rowId xmlns:a16="http://schemas.microsoft.com/office/drawing/2014/main" val="3367132363"/>
                  </a:ext>
                </a:extLst>
              </a:tr>
              <a:tr h="628383">
                <a:tc>
                  <a:txBody>
                    <a:bodyPr/>
                    <a:lstStyle/>
                    <a:p>
                      <a:pPr algn="ctr"/>
                      <a:r>
                        <a:rPr lang="it-IT" b="1" dirty="0">
                          <a:latin typeface="Open Sans" pitchFamily="2" charset="0"/>
                          <a:ea typeface="Open Sans" pitchFamily="2" charset="0"/>
                          <a:cs typeface="Open Sans" pitchFamily="2" charset="0"/>
                        </a:rPr>
                        <a:t>RAPPORT COÛT-EFFACITÉ</a:t>
                      </a:r>
                    </a:p>
                  </a:txBody>
                  <a:tcPr anchor="ctr"/>
                </a:tc>
                <a:tc>
                  <a:txBody>
                    <a:bodyPr/>
                    <a:lstStyle/>
                    <a:p>
                      <a:pPr algn="ctr"/>
                      <a:r>
                        <a:rPr lang="it-IT" dirty="0">
                          <a:latin typeface="Open Sans" pitchFamily="2" charset="0"/>
                          <a:ea typeface="Open Sans" pitchFamily="2" charset="0"/>
                          <a:cs typeface="Open Sans" pitchFamily="2" charset="0"/>
                        </a:rPr>
                        <a:t>12</a:t>
                      </a:r>
                    </a:p>
                  </a:txBody>
                  <a:tcPr anchor="ctr"/>
                </a:tc>
                <a:extLst>
                  <a:ext uri="{0D108BD9-81ED-4DB2-BD59-A6C34878D82A}">
                    <a16:rowId xmlns:a16="http://schemas.microsoft.com/office/drawing/2014/main" val="2857468398"/>
                  </a:ext>
                </a:extLst>
              </a:tr>
              <a:tr h="628383">
                <a:tc>
                  <a:txBody>
                    <a:bodyPr/>
                    <a:lstStyle/>
                    <a:p>
                      <a:pPr algn="ctr"/>
                      <a:r>
                        <a:rPr lang="it-IT" b="1" dirty="0">
                          <a:latin typeface="Open Sans" pitchFamily="2" charset="0"/>
                          <a:ea typeface="Open Sans" pitchFamily="2" charset="0"/>
                          <a:cs typeface="Open Sans" pitchFamily="2" charset="0"/>
                        </a:rPr>
                        <a:t>PRINCIPES HORIZONTAUX</a:t>
                      </a:r>
                    </a:p>
                  </a:txBody>
                  <a:tcPr anchor="ctr"/>
                </a:tc>
                <a:tc>
                  <a:txBody>
                    <a:bodyPr/>
                    <a:lstStyle/>
                    <a:p>
                      <a:pPr algn="ctr"/>
                      <a:r>
                        <a:rPr lang="it-IT" dirty="0">
                          <a:latin typeface="Open Sans" pitchFamily="2" charset="0"/>
                          <a:ea typeface="Open Sans" pitchFamily="2" charset="0"/>
                          <a:cs typeface="Open Sans" pitchFamily="2" charset="0"/>
                        </a:rPr>
                        <a:t>4</a:t>
                      </a:r>
                    </a:p>
                  </a:txBody>
                  <a:tcPr anchor="ctr"/>
                </a:tc>
                <a:extLst>
                  <a:ext uri="{0D108BD9-81ED-4DB2-BD59-A6C34878D82A}">
                    <a16:rowId xmlns:a16="http://schemas.microsoft.com/office/drawing/2014/main" val="160458669"/>
                  </a:ext>
                </a:extLst>
              </a:tr>
            </a:tbl>
          </a:graphicData>
        </a:graphic>
      </p:graphicFrame>
      <p:graphicFrame>
        <p:nvGraphicFramePr>
          <p:cNvPr id="14" name="Tabella 13">
            <a:extLst>
              <a:ext uri="{FF2B5EF4-FFF2-40B4-BE49-F238E27FC236}">
                <a16:creationId xmlns:a16="http://schemas.microsoft.com/office/drawing/2014/main" id="{6AC1FD52-A7A3-8BAA-E506-0873FD62DC02}"/>
              </a:ext>
            </a:extLst>
          </p:cNvPr>
          <p:cNvGraphicFramePr>
            <a:graphicFrameLocks noGrp="1"/>
          </p:cNvGraphicFramePr>
          <p:nvPr>
            <p:extLst>
              <p:ext uri="{D42A27DB-BD31-4B8C-83A1-F6EECF244321}">
                <p14:modId xmlns:p14="http://schemas.microsoft.com/office/powerpoint/2010/main" val="740869136"/>
              </p:ext>
            </p:extLst>
          </p:nvPr>
        </p:nvGraphicFramePr>
        <p:xfrm>
          <a:off x="2225733" y="6551265"/>
          <a:ext cx="10856686" cy="589596"/>
        </p:xfrm>
        <a:graphic>
          <a:graphicData uri="http://schemas.openxmlformats.org/drawingml/2006/table">
            <a:tbl>
              <a:tblPr firstRow="1" bandRow="1">
                <a:tableStyleId>{00A15C55-8517-42AA-B614-E9B94910E393}</a:tableStyleId>
              </a:tblPr>
              <a:tblGrid>
                <a:gridCol w="5428343">
                  <a:extLst>
                    <a:ext uri="{9D8B030D-6E8A-4147-A177-3AD203B41FA5}">
                      <a16:colId xmlns:a16="http://schemas.microsoft.com/office/drawing/2014/main" val="2282374561"/>
                    </a:ext>
                  </a:extLst>
                </a:gridCol>
                <a:gridCol w="5428343">
                  <a:extLst>
                    <a:ext uri="{9D8B030D-6E8A-4147-A177-3AD203B41FA5}">
                      <a16:colId xmlns:a16="http://schemas.microsoft.com/office/drawing/2014/main" val="3209850425"/>
                    </a:ext>
                  </a:extLst>
                </a:gridCol>
              </a:tblGrid>
              <a:tr h="589596">
                <a:tc>
                  <a:txBody>
                    <a:bodyPr/>
                    <a:lstStyle/>
                    <a:p>
                      <a:pPr algn="ctr"/>
                      <a:r>
                        <a:rPr lang="it-IT" dirty="0">
                          <a:latin typeface="Open Sans" pitchFamily="2" charset="0"/>
                          <a:ea typeface="Open Sans" pitchFamily="2" charset="0"/>
                          <a:cs typeface="Open Sans" pitchFamily="2" charset="0"/>
                        </a:rPr>
                        <a:t>NOTE TOTALE</a:t>
                      </a:r>
                    </a:p>
                  </a:txBody>
                  <a:tcPr/>
                </a:tc>
                <a:tc>
                  <a:txBody>
                    <a:bodyPr/>
                    <a:lstStyle/>
                    <a:p>
                      <a:pPr algn="ctr"/>
                      <a:r>
                        <a:rPr lang="it-IT" dirty="0">
                          <a:latin typeface="Open Sans" pitchFamily="2" charset="0"/>
                          <a:ea typeface="Open Sans" pitchFamily="2" charset="0"/>
                          <a:cs typeface="Open Sans" pitchFamily="2" charset="0"/>
                        </a:rPr>
                        <a:t>100</a:t>
                      </a:r>
                    </a:p>
                  </a:txBody>
                  <a:tcPr/>
                </a:tc>
                <a:extLst>
                  <a:ext uri="{0D108BD9-81ED-4DB2-BD59-A6C34878D82A}">
                    <a16:rowId xmlns:a16="http://schemas.microsoft.com/office/drawing/2014/main" val="1761595911"/>
                  </a:ext>
                </a:extLst>
              </a:tr>
            </a:tbl>
          </a:graphicData>
        </a:graphic>
      </p:graphicFrame>
    </p:spTree>
    <p:extLst>
      <p:ext uri="{BB962C8B-B14F-4D97-AF65-F5344CB8AC3E}">
        <p14:creationId xmlns:p14="http://schemas.microsoft.com/office/powerpoint/2010/main" val="3778644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6877CB-CC04-86C9-B8A9-A93B067ABF68}"/>
              </a:ext>
            </a:extLst>
          </p:cNvPr>
          <p:cNvSpPr>
            <a:spLocks noGrp="1"/>
          </p:cNvSpPr>
          <p:nvPr>
            <p:ph type="title"/>
          </p:nvPr>
        </p:nvSpPr>
        <p:spPr>
          <a:xfrm>
            <a:off x="743205" y="294827"/>
            <a:ext cx="13631463" cy="593506"/>
          </a:xfrm>
        </p:spPr>
        <p:txBody>
          <a:bodyPr/>
          <a:lstStyle/>
          <a:p>
            <a:r>
              <a:rPr lang="es-ES_tradnl" cap="none" dirty="0" err="1"/>
              <a:t>Méthodologie</a:t>
            </a:r>
            <a:r>
              <a:rPr lang="es-ES_tradnl" cap="none" dirty="0"/>
              <a:t> </a:t>
            </a:r>
            <a:r>
              <a:rPr lang="es-ES_tradnl" cap="none" dirty="0" err="1"/>
              <a:t>d’évaluation</a:t>
            </a:r>
            <a:endParaRPr lang="en-FR" cap="none" dirty="0"/>
          </a:p>
        </p:txBody>
      </p:sp>
      <p:graphicFrame>
        <p:nvGraphicFramePr>
          <p:cNvPr id="2" name="Diagrama 6">
            <a:extLst>
              <a:ext uri="{FF2B5EF4-FFF2-40B4-BE49-F238E27FC236}">
                <a16:creationId xmlns:a16="http://schemas.microsoft.com/office/drawing/2014/main" id="{C6AE97A1-01E6-C50E-83F1-C282400949AA}"/>
              </a:ext>
            </a:extLst>
          </p:cNvPr>
          <p:cNvGraphicFramePr/>
          <p:nvPr>
            <p:extLst>
              <p:ext uri="{D42A27DB-BD31-4B8C-83A1-F6EECF244321}">
                <p14:modId xmlns:p14="http://schemas.microsoft.com/office/powerpoint/2010/main" val="2014468706"/>
              </p:ext>
            </p:extLst>
          </p:nvPr>
        </p:nvGraphicFramePr>
        <p:xfrm>
          <a:off x="4673600" y="888333"/>
          <a:ext cx="9068904" cy="67979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6">
            <a:extLst>
              <a:ext uri="{FF2B5EF4-FFF2-40B4-BE49-F238E27FC236}">
                <a16:creationId xmlns:a16="http://schemas.microsoft.com/office/drawing/2014/main" id="{4D5A7F40-76DE-8F71-6487-4912253E9782}"/>
              </a:ext>
            </a:extLst>
          </p:cNvPr>
          <p:cNvSpPr>
            <a:spLocks noChangeArrowheads="1"/>
          </p:cNvSpPr>
          <p:nvPr/>
        </p:nvSpPr>
        <p:spPr bwMode="auto">
          <a:xfrm>
            <a:off x="656124" y="2725062"/>
            <a:ext cx="3785247" cy="2954655"/>
          </a:xfrm>
          <a:prstGeom prst="rect">
            <a:avLst/>
          </a:prstGeom>
          <a:noFill/>
          <a:ln w="9525">
            <a:noFill/>
            <a:miter lim="800000"/>
            <a:headEnd/>
            <a:tailEnd/>
          </a:ln>
          <a:effectLst/>
        </p:spPr>
        <p:txBody>
          <a:bodyPr wrap="square" anchor="ctr">
            <a:spAutoFit/>
          </a:bodyPr>
          <a:lstStyle/>
          <a:p>
            <a:pPr algn="just" fontAlgn="auto">
              <a:spcBef>
                <a:spcPts val="600"/>
              </a:spcBef>
              <a:spcAft>
                <a:spcPts val="0"/>
              </a:spcAft>
              <a:tabLst>
                <a:tab pos="455613" algn="l"/>
              </a:tabLst>
              <a:defRPr/>
            </a:pPr>
            <a:r>
              <a:rPr lang="fr-FR" sz="2200" b="1" dirty="0">
                <a:latin typeface="Open Sans" pitchFamily="2" charset="0"/>
                <a:ea typeface="Open Sans" pitchFamily="2" charset="0"/>
                <a:cs typeface="Open Sans" pitchFamily="2" charset="0"/>
              </a:rPr>
              <a:t>Chaque critère recevra une note comprise entre 1 et 4 selon la notation suivante. </a:t>
            </a:r>
          </a:p>
          <a:p>
            <a:pPr algn="just" fontAlgn="auto">
              <a:spcBef>
                <a:spcPts val="600"/>
              </a:spcBef>
              <a:spcAft>
                <a:spcPts val="0"/>
              </a:spcAft>
              <a:tabLst>
                <a:tab pos="455613" algn="l"/>
              </a:tabLst>
              <a:defRPr/>
            </a:pPr>
            <a:endParaRPr lang="en-GB" sz="2200" dirty="0">
              <a:latin typeface="Open Sans" pitchFamily="2" charset="0"/>
              <a:ea typeface="Open Sans" pitchFamily="2" charset="0"/>
              <a:cs typeface="Open Sans" pitchFamily="2" charset="0"/>
            </a:endParaRPr>
          </a:p>
          <a:p>
            <a:pPr algn="just">
              <a:spcBef>
                <a:spcPts val="600"/>
              </a:spcBef>
              <a:tabLst>
                <a:tab pos="455613" algn="l"/>
              </a:tabLst>
              <a:defRPr/>
            </a:pPr>
            <a:r>
              <a:rPr lang="fr-FR" sz="2200" dirty="0">
                <a:latin typeface="Open Sans" pitchFamily="2" charset="0"/>
                <a:ea typeface="Open Sans" pitchFamily="2" charset="0"/>
                <a:cs typeface="Open Sans" pitchFamily="2" charset="0"/>
              </a:rPr>
              <a:t>Les scores ne peuvent pas contenir de zéro ni de décimales.</a:t>
            </a:r>
            <a:endParaRPr lang="en-GB" sz="2200" dirty="0">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2634161260"/>
      </p:ext>
    </p:extLst>
  </p:cSld>
  <p:clrMapOvr>
    <a:masterClrMapping/>
  </p:clrMapOvr>
</p:sld>
</file>

<file path=ppt/theme/theme1.xml><?xml version="1.0" encoding="utf-8"?>
<a:theme xmlns:a="http://schemas.openxmlformats.org/drawingml/2006/main" name="1_Office Theme">
  <a:themeElements>
    <a:clrScheme name="INTERREG NEXT MED">
      <a:dk1>
        <a:srgbClr val="000000"/>
      </a:dk1>
      <a:lt1>
        <a:srgbClr val="FFFFFF"/>
      </a:lt1>
      <a:dk2>
        <a:srgbClr val="003399"/>
      </a:dk2>
      <a:lt2>
        <a:srgbClr val="E7E6E6"/>
      </a:lt2>
      <a:accent1>
        <a:srgbClr val="9ACA3C"/>
      </a:accent1>
      <a:accent2>
        <a:srgbClr val="18BAA8"/>
      </a:accent2>
      <a:accent3>
        <a:srgbClr val="DA5C57"/>
      </a:accent3>
      <a:accent4>
        <a:srgbClr val="0E6EB6"/>
      </a:accent4>
      <a:accent5>
        <a:srgbClr val="FFCC00"/>
      </a:accent5>
      <a:accent6>
        <a:srgbClr val="9ACA3C"/>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9E34C46F-5BC8-D14D-AA34-6BD4B0A7160E}" vid="{8C442F59-8CAA-5B45-AD0E-E9E01B004C2F}"/>
    </a:ext>
  </a:extLst>
</a:theme>
</file>

<file path=ppt/theme/theme2.xml><?xml version="1.0" encoding="utf-8"?>
<a:theme xmlns:a="http://schemas.openxmlformats.org/drawingml/2006/main" name="2_Office Theme">
  <a:themeElements>
    <a:clrScheme name="INTERREG NEXT MED">
      <a:dk1>
        <a:srgbClr val="000000"/>
      </a:dk1>
      <a:lt1>
        <a:srgbClr val="FFFFFF"/>
      </a:lt1>
      <a:dk2>
        <a:srgbClr val="003399"/>
      </a:dk2>
      <a:lt2>
        <a:srgbClr val="E7E6E6"/>
      </a:lt2>
      <a:accent1>
        <a:srgbClr val="9ACA3C"/>
      </a:accent1>
      <a:accent2>
        <a:srgbClr val="18BAA8"/>
      </a:accent2>
      <a:accent3>
        <a:srgbClr val="DA5C57"/>
      </a:accent3>
      <a:accent4>
        <a:srgbClr val="0E6EB6"/>
      </a:accent4>
      <a:accent5>
        <a:srgbClr val="FFCC00"/>
      </a:accent5>
      <a:accent6>
        <a:srgbClr val="9ACA3C"/>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9E34C46F-5BC8-D14D-AA34-6BD4B0A7160E}" vid="{4DBF946F-E094-DE40-8429-653F4C2F5E6C}"/>
    </a:ext>
  </a:extLst>
</a:theme>
</file>

<file path=ppt/theme/theme3.xml><?xml version="1.0" encoding="utf-8"?>
<a:theme xmlns:a="http://schemas.openxmlformats.org/drawingml/2006/main" name="Custom Design">
  <a:themeElements>
    <a:clrScheme name="INTERREG NEXT MED">
      <a:dk1>
        <a:srgbClr val="000000"/>
      </a:dk1>
      <a:lt1>
        <a:srgbClr val="FFFFFF"/>
      </a:lt1>
      <a:dk2>
        <a:srgbClr val="003399"/>
      </a:dk2>
      <a:lt2>
        <a:srgbClr val="E7E6E6"/>
      </a:lt2>
      <a:accent1>
        <a:srgbClr val="9ACA3C"/>
      </a:accent1>
      <a:accent2>
        <a:srgbClr val="18BAA8"/>
      </a:accent2>
      <a:accent3>
        <a:srgbClr val="DA5C57"/>
      </a:accent3>
      <a:accent4>
        <a:srgbClr val="0E6EB6"/>
      </a:accent4>
      <a:accent5>
        <a:srgbClr val="FFCC00"/>
      </a:accent5>
      <a:accent6>
        <a:srgbClr val="9ACA3C"/>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9E34C46F-5BC8-D14D-AA34-6BD4B0A7160E}" vid="{9C8F0B90-E098-D04A-96F4-5D45AB19C2B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Interreg NEXT MED_ppt template_EN</Template>
  <TotalTime>1921</TotalTime>
  <Words>5041</Words>
  <Application>Microsoft Office PowerPoint</Application>
  <PresentationFormat>Personalizzato</PresentationFormat>
  <Paragraphs>255</Paragraphs>
  <Slides>36</Slides>
  <Notes>1</Notes>
  <HiddenSlides>0</HiddenSlides>
  <MMClips>0</MMClips>
  <ScaleCrop>false</ScaleCrop>
  <HeadingPairs>
    <vt:vector size="6" baseType="variant">
      <vt:variant>
        <vt:lpstr>Caratteri utilizzati</vt:lpstr>
      </vt:variant>
      <vt:variant>
        <vt:i4>5</vt:i4>
      </vt:variant>
      <vt:variant>
        <vt:lpstr>Tema</vt:lpstr>
      </vt:variant>
      <vt:variant>
        <vt:i4>3</vt:i4>
      </vt:variant>
      <vt:variant>
        <vt:lpstr>Titoli diapositive</vt:lpstr>
      </vt:variant>
      <vt:variant>
        <vt:i4>36</vt:i4>
      </vt:variant>
    </vt:vector>
  </HeadingPairs>
  <TitlesOfParts>
    <vt:vector size="44" baseType="lpstr">
      <vt:lpstr>MS PGothic</vt:lpstr>
      <vt:lpstr>Arial</vt:lpstr>
      <vt:lpstr>Calibri</vt:lpstr>
      <vt:lpstr>Open Sans</vt:lpstr>
      <vt:lpstr>Trebuchet MS</vt:lpstr>
      <vt:lpstr>1_Office Theme</vt:lpstr>
      <vt:lpstr>2_Office Theme</vt:lpstr>
      <vt:lpstr>Custom Design</vt:lpstr>
      <vt:lpstr>Critères et processus d'évaluation</vt:lpstr>
      <vt:lpstr>1. Comment fonctionne le processus d´évaluation?</vt:lpstr>
      <vt:lpstr>Principes clés  </vt:lpstr>
      <vt:lpstr>Aperçu du processus d’évaluation 1 seule étape de soumission / 2 étapes d’évaluation</vt:lpstr>
      <vt:lpstr>Les principales entités impliquées </vt:lpstr>
      <vt:lpstr>Les étapes du processus d’évaluation en détail </vt:lpstr>
      <vt:lpstr>2.Qu’évaluons-nous? </vt:lpstr>
      <vt:lpstr>Critères d’évaluation</vt:lpstr>
      <vt:lpstr>Méthodologie d’évaluation</vt:lpstr>
      <vt:lpstr>3. Contrôle administratif</vt:lpstr>
      <vt:lpstr>Conseils et recommandations </vt:lpstr>
      <vt:lpstr>Contrôle administratif</vt:lpstr>
      <vt:lpstr>4. Critères d’évaluation</vt:lpstr>
      <vt:lpstr>1 - Pertinence: 28/100 points (1/2)</vt:lpstr>
      <vt:lpstr>1 - Pertinence (2/2)</vt:lpstr>
      <vt:lpstr>Pertinence : conseils et recommandations </vt:lpstr>
      <vt:lpstr>2 - Qualité de la conception : 16/100 points (1/2)</vt:lpstr>
      <vt:lpstr>2 - Qualité de la conception (2/2)</vt:lpstr>
      <vt:lpstr>Qualité de la conception : conseils et recommandations </vt:lpstr>
      <vt:lpstr>3 – Partenariat et capacité opérationnelle : 12/100 points (1/2)</vt:lpstr>
      <vt:lpstr>3 – Partenariat et capacité opérationnelle (2/2)</vt:lpstr>
      <vt:lpstr>Accent mis sur la capacité financière (1/2)</vt:lpstr>
      <vt:lpstr>Accent mis sur la capacité financière (2/2)</vt:lpstr>
      <vt:lpstr>4 – Efficacité : 16/100 points (1/2)</vt:lpstr>
      <vt:lpstr>4 – Efficacité (2/2)</vt:lpstr>
      <vt:lpstr>Efficacité : conseils et recommandations</vt:lpstr>
      <vt:lpstr>5 – Efficacité : 12/100 points (1/2)</vt:lpstr>
      <vt:lpstr>5 – Efficacité (1/2)</vt:lpstr>
      <vt:lpstr>Durabilité : conseils et recommandations</vt:lpstr>
      <vt:lpstr>6 – Rapport coût-efficacité : 12/100 points (1/2)</vt:lpstr>
      <vt:lpstr>6 – Rapport coût-efficacité (2/2)</vt:lpstr>
      <vt:lpstr>Rapport coût-efficacité  : conseils et recommandations </vt:lpstr>
      <vt:lpstr>7 – Principes horizontaux (4 points)</vt:lpstr>
      <vt:lpstr>5. Vérification de l’éligibilité</vt:lpstr>
      <vt:lpstr>Pièces justificatives nécessaires à la vérification de l’éligibilité</vt:lpstr>
      <vt:lpstr>Merci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Interreg NEXT MED Programme</dc:title>
  <dc:creator>ERNOUX  , VINCENT</dc:creator>
  <cp:lastModifiedBy>Martin Heibel</cp:lastModifiedBy>
  <cp:revision>143</cp:revision>
  <dcterms:created xsi:type="dcterms:W3CDTF">2023-08-24T09:23:11Z</dcterms:created>
  <dcterms:modified xsi:type="dcterms:W3CDTF">2024-02-21T11:30:31Z</dcterms:modified>
</cp:coreProperties>
</file>