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  <p:sldMasterId id="2147483699" r:id="rId2"/>
    <p:sldMasterId id="2147483696" r:id="rId3"/>
  </p:sldMasterIdLst>
  <p:notesMasterIdLst>
    <p:notesMasterId r:id="rId22"/>
  </p:notesMasterIdLst>
  <p:handoutMasterIdLst>
    <p:handoutMasterId r:id="rId23"/>
  </p:handoutMasterIdLst>
  <p:sldIdLst>
    <p:sldId id="260" r:id="rId4"/>
    <p:sldId id="306" r:id="rId5"/>
    <p:sldId id="307" r:id="rId6"/>
    <p:sldId id="278" r:id="rId7"/>
    <p:sldId id="285" r:id="rId8"/>
    <p:sldId id="275" r:id="rId9"/>
    <p:sldId id="276" r:id="rId10"/>
    <p:sldId id="266" r:id="rId11"/>
    <p:sldId id="308" r:id="rId12"/>
    <p:sldId id="274" r:id="rId13"/>
    <p:sldId id="269" r:id="rId14"/>
    <p:sldId id="270" r:id="rId15"/>
    <p:sldId id="271" r:id="rId16"/>
    <p:sldId id="272" r:id="rId17"/>
    <p:sldId id="273" r:id="rId18"/>
    <p:sldId id="300" r:id="rId19"/>
    <p:sldId id="313" r:id="rId20"/>
    <p:sldId id="312" r:id="rId21"/>
  </p:sldIdLst>
  <p:sldSz cx="15119350" cy="8999538"/>
  <p:notesSz cx="6858000" cy="9144000"/>
  <p:defaultTextStyle>
    <a:defPPr>
      <a:defRPr lang="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0CE457-270D-CC7C-54EF-A5BD796635E5}" name="ERNOUX  , VINCENT" initials="E,V" userId="S::ernoux_vina@gva.es::1576baf0-7e15-4534-87f4-2bbb33aa8431" providerId="AD"/>
  <p188:author id="{7610AE9E-FEF8-9D15-9C69-E87A77EF7833}" name="LAFARGA MARTINEZ, ALEJANDRO" initials="LMA" userId="S::lafarga_ale@gva.es::1f2686da-1d34-44e5-ac20-ca1be512a1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5789" autoAdjust="0"/>
  </p:normalViewPr>
  <p:slideViewPr>
    <p:cSldViewPr snapToGrid="0">
      <p:cViewPr varScale="1">
        <p:scale>
          <a:sx n="84" d="100"/>
          <a:sy n="84" d="100"/>
        </p:scale>
        <p:origin x="14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" dirty="0"/>
              <a:t>Dimension financière des projets</a:t>
            </a:r>
          </a:p>
        </c:rich>
      </c:tx>
      <c:layout>
        <c:manualLayout>
          <c:xMode val="edge"/>
          <c:yMode val="edge"/>
          <c:x val="0.29339040585141907"/>
          <c:y val="2.80619676005802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Min 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3"/>
                <c:pt idx="0">
                  <c:v>Thematic</c:v>
                </c:pt>
                <c:pt idx="1">
                  <c:v>Youth</c:v>
                </c:pt>
                <c:pt idx="2">
                  <c:v>Governance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1500000</c:v>
                </c:pt>
                <c:pt idx="1">
                  <c:v>500000</c:v>
                </c:pt>
                <c:pt idx="2">
                  <c:v>1000000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BC-49ED-B377-C7EE3EA9308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Max EU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3"/>
                <c:pt idx="0">
                  <c:v>Thematic</c:v>
                </c:pt>
                <c:pt idx="1">
                  <c:v>Youth</c:v>
                </c:pt>
                <c:pt idx="2">
                  <c:v>Governance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2500000</c:v>
                </c:pt>
                <c:pt idx="1">
                  <c:v>1000000</c:v>
                </c:pt>
                <c:pt idx="2">
                  <c:v>1300000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BC-49ED-B377-C7EE3EA9308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Max Eligible Budget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3"/>
                <c:pt idx="0">
                  <c:v>Thematic</c:v>
                </c:pt>
                <c:pt idx="1">
                  <c:v>Youth</c:v>
                </c:pt>
                <c:pt idx="2">
                  <c:v>Governance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3000000</c:v>
                </c:pt>
                <c:pt idx="1">
                  <c:v>1200000</c:v>
                </c:pt>
                <c:pt idx="2">
                  <c:v>1500000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BC-49ED-B377-C7EE3EA930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2946768"/>
        <c:axId val="27214784"/>
      </c:barChart>
      <c:catAx>
        <c:axId val="2112946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" dirty="0"/>
                  <a:t>Type</a:t>
                </a:r>
                <a:r>
                  <a:rPr lang="fr" baseline="0" dirty="0"/>
                  <a:t> de projet</a:t>
                </a:r>
                <a:endParaRPr lang="fr-FR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7214784"/>
        <c:crosses val="autoZero"/>
        <c:auto val="1"/>
        <c:lblAlgn val="ctr"/>
        <c:lblOffset val="100"/>
        <c:noMultiLvlLbl val="0"/>
      </c:catAx>
      <c:valAx>
        <c:axId val="2721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" dirty="0"/>
                  <a:t>euros</a:t>
                </a:r>
                <a:endParaRPr lang="fr-FR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2946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0DD31-353B-45C2-9350-30DEA316008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EF865B-3EA4-49C5-BBE1-5485F241AC0B}">
      <dgm:prSet phldrT="[Texto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 </a:t>
          </a:r>
          <a:r>
            <a:rPr lang="fr" sz="2000" b="1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moins 50 % </a:t>
          </a:r>
          <a:r>
            <a:rPr lang="fr" sz="2000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du </a:t>
          </a:r>
          <a:r>
            <a:rPr lang="fr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total des coûts éligibles du projet est alloué </a:t>
          </a:r>
          <a:r>
            <a:rPr lang="fr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aux partenaires des pays partenaires méditerranéens</a:t>
          </a:r>
        </a:p>
      </dgm:t>
    </dgm:pt>
    <dgm:pt modelId="{6B3FA944-8A72-47F9-BF1E-D06E6C5A025A}" type="parTrans" cxnId="{F1E3C13A-216C-48A2-BFE9-8DA73514103F}">
      <dgm:prSet/>
      <dgm:spPr/>
      <dgm:t>
        <a:bodyPr/>
        <a:lstStyle/>
        <a:p>
          <a:endParaRPr lang="en-US"/>
        </a:p>
      </dgm:t>
    </dgm:pt>
    <dgm:pt modelId="{61D3A592-AC0F-405E-9679-66F7C1CDDCEF}" type="sibTrans" cxnId="{F1E3C13A-216C-48A2-BFE9-8DA73514103F}">
      <dgm:prSet/>
      <dgm:spPr/>
      <dgm:t>
        <a:bodyPr/>
        <a:lstStyle/>
        <a:p>
          <a:endParaRPr lang="en-US"/>
        </a:p>
      </dgm:t>
    </dgm:pt>
    <dgm:pt modelId="{A71B13A0-9BDB-4D54-8C8D-AA2CC09249DC}">
      <dgm:prSet phldrT="[Texto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" sz="2000" kern="12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Dans le cas où l'allocation financière aux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partenaires des pays partenaires méditerranéens est inférieure à 50 %, </a:t>
          </a:r>
          <a:r>
            <a:rPr lang="fr" sz="2000" b="1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la différence jusqu'au minimum de 50 %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sera justifiée par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les activités mises en œuvre par </a:t>
          </a:r>
          <a:r>
            <a:rPr lang="fr" sz="2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2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demandeur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et/ou le(s) partenaire(s)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 l’UE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et/ou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les organisations internationales,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2000" b="1" kern="12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dans les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pays partenaires méditerranéens</a:t>
          </a:r>
          <a:endParaRPr lang="en-US" sz="2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F629893-17A3-401A-BF70-F19BE2919034}" type="parTrans" cxnId="{DA4A9CE1-1FF7-4B86-85E8-5EEAC46A89A6}">
      <dgm:prSet/>
      <dgm:spPr/>
      <dgm:t>
        <a:bodyPr/>
        <a:lstStyle/>
        <a:p>
          <a:endParaRPr lang="en-US"/>
        </a:p>
      </dgm:t>
    </dgm:pt>
    <dgm:pt modelId="{8EBCE382-3EFD-48B0-9BC6-A007BF022537}" type="sibTrans" cxnId="{DA4A9CE1-1FF7-4B86-85E8-5EEAC46A89A6}">
      <dgm:prSet/>
      <dgm:spPr/>
      <dgm:t>
        <a:bodyPr/>
        <a:lstStyle/>
        <a:p>
          <a:endParaRPr lang="en-US"/>
        </a:p>
      </dgm:t>
    </dgm:pt>
    <dgm:pt modelId="{0C16D963-8FDA-4B18-8D4F-1E1B3A144C82}" type="pres">
      <dgm:prSet presAssocID="{3F30DD31-353B-45C2-9350-30DEA3160087}" presName="diagram" presStyleCnt="0">
        <dgm:presLayoutVars>
          <dgm:dir/>
          <dgm:resizeHandles val="exact"/>
        </dgm:presLayoutVars>
      </dgm:prSet>
      <dgm:spPr/>
    </dgm:pt>
    <dgm:pt modelId="{9C28AB18-CD6C-4E23-8F30-F997456B5234}" type="pres">
      <dgm:prSet presAssocID="{30EF865B-3EA4-49C5-BBE1-5485F241AC0B}" presName="node" presStyleLbl="node1" presStyleIdx="0" presStyleCnt="2" custScaleX="56144" custScaleY="46786" custLinFactNeighborX="1417" custLinFactNeighborY="18987">
        <dgm:presLayoutVars>
          <dgm:bulletEnabled val="1"/>
        </dgm:presLayoutVars>
      </dgm:prSet>
      <dgm:spPr/>
    </dgm:pt>
    <dgm:pt modelId="{B5325FF6-0D93-41A4-8470-3816BB107946}" type="pres">
      <dgm:prSet presAssocID="{61D3A592-AC0F-405E-9679-66F7C1CDDCEF}" presName="sibTrans" presStyleCnt="0"/>
      <dgm:spPr/>
    </dgm:pt>
    <dgm:pt modelId="{549B89F0-0886-4EA7-8436-E6510DC3C9BE}" type="pres">
      <dgm:prSet presAssocID="{A71B13A0-9BDB-4D54-8C8D-AA2CC09249DC}" presName="node" presStyleLbl="node1" presStyleIdx="1" presStyleCnt="2" custScaleX="55146" custScaleY="46786" custLinFactNeighborX="-1475" custLinFactNeighborY="18987">
        <dgm:presLayoutVars>
          <dgm:bulletEnabled val="1"/>
        </dgm:presLayoutVars>
      </dgm:prSet>
      <dgm:spPr/>
    </dgm:pt>
  </dgm:ptLst>
  <dgm:cxnLst>
    <dgm:cxn modelId="{F1E3C13A-216C-48A2-BFE9-8DA73514103F}" srcId="{3F30DD31-353B-45C2-9350-30DEA3160087}" destId="{30EF865B-3EA4-49C5-BBE1-5485F241AC0B}" srcOrd="0" destOrd="0" parTransId="{6B3FA944-8A72-47F9-BF1E-D06E6C5A025A}" sibTransId="{61D3A592-AC0F-405E-9679-66F7C1CDDCEF}"/>
    <dgm:cxn modelId="{49363D4C-36CC-420D-B337-A8F3F012318F}" type="presOf" srcId="{3F30DD31-353B-45C2-9350-30DEA3160087}" destId="{0C16D963-8FDA-4B18-8D4F-1E1B3A144C82}" srcOrd="0" destOrd="0" presId="urn:microsoft.com/office/officeart/2005/8/layout/default"/>
    <dgm:cxn modelId="{56735C90-F228-4D64-B100-A09F622FF455}" type="presOf" srcId="{30EF865B-3EA4-49C5-BBE1-5485F241AC0B}" destId="{9C28AB18-CD6C-4E23-8F30-F997456B5234}" srcOrd="0" destOrd="0" presId="urn:microsoft.com/office/officeart/2005/8/layout/default"/>
    <dgm:cxn modelId="{44BCB3BB-DD02-46EF-8D1A-50EDBD364AEF}" type="presOf" srcId="{A71B13A0-9BDB-4D54-8C8D-AA2CC09249DC}" destId="{549B89F0-0886-4EA7-8436-E6510DC3C9BE}" srcOrd="0" destOrd="0" presId="urn:microsoft.com/office/officeart/2005/8/layout/default"/>
    <dgm:cxn modelId="{DA4A9CE1-1FF7-4B86-85E8-5EEAC46A89A6}" srcId="{3F30DD31-353B-45C2-9350-30DEA3160087}" destId="{A71B13A0-9BDB-4D54-8C8D-AA2CC09249DC}" srcOrd="1" destOrd="0" parTransId="{CF629893-17A3-401A-BF70-F19BE2919034}" sibTransId="{8EBCE382-3EFD-48B0-9BC6-A007BF022537}"/>
    <dgm:cxn modelId="{C4C0BA21-5A04-4562-8802-10FFDA38FDFC}" type="presParOf" srcId="{0C16D963-8FDA-4B18-8D4F-1E1B3A144C82}" destId="{9C28AB18-CD6C-4E23-8F30-F997456B5234}" srcOrd="0" destOrd="0" presId="urn:microsoft.com/office/officeart/2005/8/layout/default"/>
    <dgm:cxn modelId="{8BD6EE4B-0A52-44FC-98C8-924D411ACB56}" type="presParOf" srcId="{0C16D963-8FDA-4B18-8D4F-1E1B3A144C82}" destId="{B5325FF6-0D93-41A4-8470-3816BB107946}" srcOrd="1" destOrd="0" presId="urn:microsoft.com/office/officeart/2005/8/layout/default"/>
    <dgm:cxn modelId="{CE767FFE-54AA-4075-82DE-53B7D962C466}" type="presParOf" srcId="{0C16D963-8FDA-4B18-8D4F-1E1B3A144C82}" destId="{549B89F0-0886-4EA7-8436-E6510DC3C9B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30DD31-353B-45C2-9350-30DEA316008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16D963-8FDA-4B18-8D4F-1E1B3A144C82}" type="pres">
      <dgm:prSet presAssocID="{3F30DD31-353B-45C2-9350-30DEA3160087}" presName="diagram" presStyleCnt="0">
        <dgm:presLayoutVars>
          <dgm:dir/>
          <dgm:resizeHandles val="exact"/>
        </dgm:presLayoutVars>
      </dgm:prSet>
      <dgm:spPr/>
    </dgm:pt>
  </dgm:ptLst>
  <dgm:cxnLst>
    <dgm:cxn modelId="{49363D4C-36CC-420D-B337-A8F3F012318F}" type="presOf" srcId="{3F30DD31-353B-45C2-9350-30DEA3160087}" destId="{0C16D963-8FDA-4B18-8D4F-1E1B3A144C82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8AB18-CD6C-4E23-8F30-F997456B5234}">
      <dsp:nvSpPr>
        <dsp:cNvPr id="0" name=""/>
        <dsp:cNvSpPr/>
      </dsp:nvSpPr>
      <dsp:spPr>
        <a:xfrm>
          <a:off x="149939" y="3026502"/>
          <a:ext cx="5864259" cy="2932087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 </a:t>
          </a:r>
          <a:r>
            <a:rPr lang="fr" sz="2000" b="1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moins 50 % </a:t>
          </a:r>
          <a:r>
            <a:rPr lang="fr" sz="2000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du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total des coûts éligibles du projet est alloué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aux partenaires des pays partenaires méditerranéens</a:t>
          </a:r>
        </a:p>
      </dsp:txBody>
      <dsp:txXfrm>
        <a:off x="149939" y="3026502"/>
        <a:ext cx="5864259" cy="2932087"/>
      </dsp:txXfrm>
    </dsp:sp>
    <dsp:sp modelId="{549B89F0-0886-4EA7-8436-E6510DC3C9BE}">
      <dsp:nvSpPr>
        <dsp:cNvPr id="0" name=""/>
        <dsp:cNvSpPr/>
      </dsp:nvSpPr>
      <dsp:spPr>
        <a:xfrm>
          <a:off x="6756631" y="3026502"/>
          <a:ext cx="5760017" cy="2932087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kern="12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Dans le cas où l'allocation financière aux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partenaires des pays partenaires méditerranéens est inférieure à 50 %, </a:t>
          </a:r>
          <a:r>
            <a:rPr lang="fr" sz="2000" b="1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la différence jusqu'au minimum de 50 %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sera justifiée par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les activités mises en œuvre par </a:t>
          </a:r>
          <a:r>
            <a:rPr lang="fr" sz="2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2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demandeur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et/ou le(s) partenaire(s)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 l’UE 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et/ou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les organisations internationales,</a:t>
          </a:r>
          <a:r>
            <a:rPr lang="fr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2000" b="1" kern="12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dans les </a:t>
          </a:r>
          <a:r>
            <a:rPr lang="fr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pays partenaires méditerranéens</a:t>
          </a:r>
          <a:endParaRPr lang="en-US" sz="2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756631" y="3026502"/>
        <a:ext cx="5760017" cy="29320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FACF532-F5B7-8E80-E6D7-18DE43B962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828F44E-7FF1-1D5D-BD80-59BB73745D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22DE9-B898-4FDF-B6BC-008AD51CC70E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1A97A95-80EF-B5D2-2699-807D6DFCA6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221CCC4-0FE1-FFC5-017F-52BB0BAAEF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2BFC-15DD-4EB6-8BA3-032F08297F82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115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8715C-5FFC-8B4D-8C28-DC944F05C71A}" type="datetimeFigureOut">
              <a:rPr lang="en-FR" smtClean="0"/>
              <a:t>02/21/2024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B941C-5C69-5947-8C97-A6FF44719B5D}" type="slidenum">
              <a:rPr lang="en-FR" smtClean="0"/>
              <a:t>‹N›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8263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578815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115763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73644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231526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289407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347289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405170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4630522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9EA6532-CA9A-C958-1235-92B880BF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56" y="3054474"/>
            <a:ext cx="13804025" cy="1739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6A8328D-D743-93C4-E815-E8AA00F7BB2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693" y="4860757"/>
            <a:ext cx="13804025" cy="2451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>
              <a:defRPr sz="2400"/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99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6D33A-E390-3D4F-6ABE-0E266900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202" y="3103029"/>
            <a:ext cx="8816868" cy="1757389"/>
          </a:xfrm>
          <a:prstGeom prst="rect">
            <a:avLst/>
          </a:prstGeom>
        </p:spPr>
        <p:txBody>
          <a:bodyPr anchor="b"/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C966-B34F-9475-F80E-76C6AB219A1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973969" y="9278312"/>
            <a:ext cx="1688101" cy="479425"/>
          </a:xfrm>
          <a:prstGeom prst="rect">
            <a:avLst/>
          </a:prstGeom>
        </p:spPr>
        <p:txBody>
          <a:bodyPr/>
          <a:lstStyle/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92B47C-C369-A817-0B80-4AF713CEF594}"/>
              </a:ext>
            </a:extLst>
          </p:cNvPr>
          <p:cNvCxnSpPr>
            <a:cxnSpLocks/>
          </p:cNvCxnSpPr>
          <p:nvPr userDrawn="1"/>
        </p:nvCxnSpPr>
        <p:spPr>
          <a:xfrm>
            <a:off x="845202" y="5077324"/>
            <a:ext cx="8816868" cy="0"/>
          </a:xfrm>
          <a:prstGeom prst="line">
            <a:avLst/>
          </a:prstGeom>
          <a:ln>
            <a:solidFill>
              <a:srgbClr val="0D4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5F980DD-4365-29B3-415F-70EF4E9B53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4884" y="5294228"/>
            <a:ext cx="8816868" cy="1106488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66974" indent="0">
              <a:buNone/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791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851F9-FDD2-C604-F68A-48E68642AC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14CBB9-F9DB-A062-1CF2-2E335D21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lang="en-FR" sz="32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lv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Arial" panose="020B0604020202020204" pitchFamily="34" charset="0"/>
              <a:buNone/>
            </a:pPr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BB100FB-3A45-2434-9E9D-919CA7CD86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9" y="2646947"/>
            <a:ext cx="13632934" cy="453878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790EB919-A881-33CD-3212-EB8C9426A6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8" y="1350006"/>
            <a:ext cx="13631463" cy="99060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 marL="1133947" indent="0">
              <a:buNone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513490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26A509-4B2F-A394-83C9-58980227E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873A7D5A-DFE6-99DA-2FDB-0AEADAA327B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74543" y="1745672"/>
            <a:ext cx="7401600" cy="543038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693945F4-A905-06E2-988E-B22BECCDB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3208" y="1745672"/>
            <a:ext cx="5854816" cy="543037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444F1A-5CD3-5F0E-958B-E65CCD09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lang="en-FR" sz="3200" b="1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lv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Arial" panose="020B0604020202020204" pitchFamily="34" charset="0"/>
              <a:buNone/>
            </a:pPr>
            <a:r>
              <a:rPr lang="en-GB" dirty="0"/>
              <a:t>Click to edit Master title style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69373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6E6C7-1E17-F5F3-7687-FBFD6F552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633" y="3579019"/>
            <a:ext cx="6958330" cy="1739900"/>
          </a:xfrm>
          <a:prstGeom prst="rect">
            <a:avLst/>
          </a:prstGeom>
        </p:spPr>
        <p:txBody>
          <a:bodyPr anchor="b"/>
          <a:lstStyle>
            <a:lvl1pPr>
              <a:defRPr sz="4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D3919-75D9-9683-61E8-11A68CE7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5972E-A3AA-3BAF-A9D7-DC6433D1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434277-60FC-4524-6085-A1DDC8FD857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96632" y="5730240"/>
            <a:ext cx="6958331" cy="15646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64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a circle&#10;&#10;Description automatically generated with low confidence">
            <a:extLst>
              <a:ext uri="{FF2B5EF4-FFF2-40B4-BE49-F238E27FC236}">
                <a16:creationId xmlns:a16="http://schemas.microsoft.com/office/drawing/2014/main" id="{E1EDC037-CF91-3C37-2A36-A1739F0CD6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10004675" y="-2297816"/>
            <a:ext cx="7640320" cy="72807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63D9C6-6EA7-CE77-066B-0FA15BD42CE7}"/>
              </a:ext>
            </a:extLst>
          </p:cNvPr>
          <p:cNvPicPr>
            <a:picLocks/>
          </p:cNvPicPr>
          <p:nvPr userDrawn="1"/>
        </p:nvPicPr>
        <p:blipFill rotWithShape="1">
          <a:blip r:embed="rId5"/>
          <a:srcRect r="1634"/>
          <a:stretch/>
        </p:blipFill>
        <p:spPr>
          <a:xfrm>
            <a:off x="3287486" y="7478379"/>
            <a:ext cx="11281245" cy="74235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96AA7BE-EA58-1958-0349-3D222E981821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21" name="Picture 20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53C60A92-40B6-79A4-C4FF-28A6174A2F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22" name="Picture 21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6306DE90-3047-5EE1-3D6C-0A89B36E43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23" name="Picture 22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DFC6F898-72C4-DAD7-CC6B-A73B6FDFA7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24" name="Picture 23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79B7DA2-C3FB-2096-D36E-0D491EA8A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5" name="Picture 4" descr="A picture containing symbol, emblem, logo, trademark&#10;&#10;Description automatically generated">
            <a:extLst>
              <a:ext uri="{FF2B5EF4-FFF2-40B4-BE49-F238E27FC236}">
                <a16:creationId xmlns:a16="http://schemas.microsoft.com/office/drawing/2014/main" id="{20912322-20BD-2316-D978-4818827E485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43359" y="7947327"/>
            <a:ext cx="1888895" cy="799148"/>
          </a:xfrm>
          <a:prstGeom prst="rect">
            <a:avLst/>
          </a:prstGeom>
        </p:spPr>
      </p:pic>
      <p:pic>
        <p:nvPicPr>
          <p:cNvPr id="11" name="Picture 10" descr="A black background with red text&#10;&#10;Description automatically generated with low confidence">
            <a:extLst>
              <a:ext uri="{FF2B5EF4-FFF2-40B4-BE49-F238E27FC236}">
                <a16:creationId xmlns:a16="http://schemas.microsoft.com/office/drawing/2014/main" id="{A65E426D-A1EB-D1D4-46DF-AF3777BD4A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696646" y="7975723"/>
            <a:ext cx="1678371" cy="742356"/>
          </a:xfrm>
          <a:prstGeom prst="rect">
            <a:avLst/>
          </a:prstGeom>
        </p:spPr>
      </p:pic>
      <p:pic>
        <p:nvPicPr>
          <p:cNvPr id="13" name="Picture 12" descr="Blue and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946F7558-3789-33E2-6865-D9165755EB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t="17640" b="13019"/>
          <a:stretch/>
        </p:blipFill>
        <p:spPr>
          <a:xfrm>
            <a:off x="7517205" y="8009433"/>
            <a:ext cx="3231160" cy="667081"/>
          </a:xfrm>
          <a:prstGeom prst="rect">
            <a:avLst/>
          </a:prstGeom>
        </p:spPr>
      </p:pic>
      <p:pic>
        <p:nvPicPr>
          <p:cNvPr id="8" name="Picture 7" descr="A blue letter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10A75C5-AD08-7789-424C-6D13980209F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1048" y="7655614"/>
            <a:ext cx="2844000" cy="310979"/>
          </a:xfrm>
          <a:prstGeom prst="rect">
            <a:avLst/>
          </a:prstGeom>
        </p:spPr>
      </p:pic>
      <p:pic>
        <p:nvPicPr>
          <p:cNvPr id="2" name="Picture 11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862DDCB0-AB7D-86D7-4D1D-50F074A1FB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4268" t="15218"/>
          <a:stretch/>
        </p:blipFill>
        <p:spPr>
          <a:xfrm>
            <a:off x="691048" y="624731"/>
            <a:ext cx="7370757" cy="17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0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9AAD97-EC24-0DBB-B73A-C24831B08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61538" y="8123071"/>
            <a:ext cx="5613663" cy="5597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5234FC-8895-E983-AD59-6DC72D5E3A4F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14" name="Picture 13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E0D13C0A-CAE0-FBA9-24E3-E04DF071A5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15" name="Picture 14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A7846271-F2D5-5106-2234-2C8670CF37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16" name="Picture 15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76F1437F-72D7-E437-F2EE-4A3AC2E001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17" name="Picture 16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A51F18C-06CD-426B-84E1-A917F83578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5546E26-68D8-4549-158A-3A2899C9BF5B}"/>
              </a:ext>
            </a:extLst>
          </p:cNvPr>
          <p:cNvPicPr>
            <a:picLocks/>
          </p:cNvPicPr>
          <p:nvPr userDrawn="1"/>
        </p:nvPicPr>
        <p:blipFill rotWithShape="1">
          <a:blip r:embed="rId8"/>
          <a:srcRect r="1634"/>
          <a:stretch/>
        </p:blipFill>
        <p:spPr>
          <a:xfrm>
            <a:off x="4529470" y="7478379"/>
            <a:ext cx="10039261" cy="742356"/>
          </a:xfrm>
          <a:prstGeom prst="rect">
            <a:avLst/>
          </a:prstGeom>
        </p:spPr>
      </p:pic>
      <p:pic>
        <p:nvPicPr>
          <p:cNvPr id="3" name="Picture 2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EE2DFFA0-E333-43DC-4747-FC23EFEB4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4268" t="15218"/>
          <a:stretch/>
        </p:blipFill>
        <p:spPr>
          <a:xfrm>
            <a:off x="671255" y="7539234"/>
            <a:ext cx="4178110" cy="98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7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FC3BF-D283-6F6C-E991-40973BED1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8836" y="8162823"/>
            <a:ext cx="3203565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57C4484-84D2-FB42-946F-B9793ADC6846}" type="datetimeFigureOut">
              <a:rPr lang="en-FR" smtClean="0"/>
              <a:pPr/>
              <a:t>02/21/2024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07AA2-7CC6-19D6-1565-45EE125E3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6949" y="8162818"/>
            <a:ext cx="9638961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FR" dirty="0"/>
          </a:p>
        </p:txBody>
      </p:sp>
      <p:pic>
        <p:nvPicPr>
          <p:cNvPr id="8" name="Picture 7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31433D68-F870-7319-370F-2CFAD1222C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78532" y="5296195"/>
            <a:ext cx="4461605" cy="1198365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E6994DF6-E5F3-78F8-B029-714C95CCC2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31182" y="1790996"/>
            <a:ext cx="5440541" cy="1597223"/>
          </a:xfrm>
          <a:prstGeom prst="rect">
            <a:avLst/>
          </a:prstGeom>
        </p:spPr>
      </p:pic>
      <p:pic>
        <p:nvPicPr>
          <p:cNvPr id="12" name="Picture 1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EC66318-4B41-FCF9-6E5B-E9303F5986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78532" y="3665438"/>
            <a:ext cx="2588466" cy="119836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790BE2-F4F1-71D0-C458-8FA7762ED7E6}"/>
              </a:ext>
            </a:extLst>
          </p:cNvPr>
          <p:cNvCxnSpPr>
            <a:cxnSpLocks/>
          </p:cNvCxnSpPr>
          <p:nvPr userDrawn="1"/>
        </p:nvCxnSpPr>
        <p:spPr>
          <a:xfrm>
            <a:off x="8915401" y="1359877"/>
            <a:ext cx="0" cy="6055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B3F02B-CECB-5F4D-E5C6-C927179D40F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6949" y="5503863"/>
            <a:ext cx="3246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flag with yellow stars on it&#10;&#10;Description automatically generated with low confidence">
            <a:extLst>
              <a:ext uri="{FF2B5EF4-FFF2-40B4-BE49-F238E27FC236}">
                <a16:creationId xmlns:a16="http://schemas.microsoft.com/office/drawing/2014/main" id="{9AB7020B-FEA0-D812-1634-17752C06A9D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3387" y="1058324"/>
            <a:ext cx="7200000" cy="19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9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regnextmed.e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DC80C-815C-B578-CB58-9C1A9DBBF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692" y="3120857"/>
            <a:ext cx="13804025" cy="1739900"/>
          </a:xfrm>
        </p:spPr>
        <p:txBody>
          <a:bodyPr>
            <a:normAutofit/>
          </a:bodyPr>
          <a:lstStyle/>
          <a:p>
            <a:r>
              <a:rPr lang="fr" dirty="0"/>
              <a:t>Comprendre les principales règles financières et les coûts éligibles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C5ABA-3A7F-77B5-A8CD-35A814C06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92" y="4860757"/>
            <a:ext cx="13804025" cy="1025693"/>
          </a:xfrm>
        </p:spPr>
        <p:txBody>
          <a:bodyPr>
            <a:normAutofit/>
          </a:bodyPr>
          <a:lstStyle/>
          <a:p>
            <a:r>
              <a:rPr lang="fr" sz="4800" dirty="0"/>
              <a:t>Premier appel à propositions</a:t>
            </a:r>
          </a:p>
        </p:txBody>
      </p:sp>
    </p:spTree>
    <p:extLst>
      <p:ext uri="{BB962C8B-B14F-4D97-AF65-F5344CB8AC3E}">
        <p14:creationId xmlns:p14="http://schemas.microsoft.com/office/powerpoint/2010/main" val="89059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22559"/>
            <a:ext cx="13631463" cy="593506"/>
          </a:xfrm>
        </p:spPr>
        <p:txBody>
          <a:bodyPr/>
          <a:lstStyle/>
          <a:p>
            <a:r>
              <a:rPr lang="fr" sz="3400" dirty="0"/>
              <a:t>Catégorie de coûts 2 : Frais de bureau et frais administratifs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1736" y="1322840"/>
            <a:ext cx="13632934" cy="4538785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" dirty="0"/>
              <a:t>Les frais de bureau et administratifs du demandeur et des partenaires sont calculés à un </a:t>
            </a:r>
            <a:r>
              <a:rPr lang="fr" b="1" dirty="0"/>
              <a:t>taux forfaitaire de 15 % </a:t>
            </a:r>
            <a:r>
              <a:rPr lang="fr" dirty="0"/>
              <a:t>des frais de personnel directs éligibles déclarés 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" dirty="0"/>
              <a:t>Cette catégorie de coûts </a:t>
            </a:r>
            <a:r>
              <a:rPr lang="fr" b="1" u="sng" dirty="0"/>
              <a:t>ne nécessite </a:t>
            </a:r>
            <a:r>
              <a:rPr lang="fr" dirty="0"/>
              <a:t>aucune justification 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" dirty="0"/>
              <a:t>Les frais bancaires et le coût des virements bancaires sont inclus dans cette catégorie et ne peuvent être déclarés ailleurs 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" dirty="0"/>
              <a:t>Il en va de même pour les frais de personnel liés à la comptabilité générale et à la sécurité. Ils ne peuvent pas être déclarés dans la catégorie « Coûts de personnel » car ils sont inclus dans la catégorie de coûts 2.</a:t>
            </a:r>
          </a:p>
          <a:p>
            <a:endParaRPr lang="en-US" sz="2400" dirty="0"/>
          </a:p>
          <a:p>
            <a:pPr marL="171450" indent="-171450">
              <a:buFontTx/>
              <a:buChar char="-"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s-ES_tradnl" sz="1200" dirty="0"/>
          </a:p>
          <a:p>
            <a:endParaRPr lang="es-ES_tradnl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96C7D2-C8C4-3722-5857-08D025642F50}"/>
              </a:ext>
            </a:extLst>
          </p:cNvPr>
          <p:cNvSpPr txBox="1"/>
          <p:nvPr/>
        </p:nvSpPr>
        <p:spPr>
          <a:xfrm>
            <a:off x="1738780" y="6002609"/>
            <a:ext cx="11638845" cy="132343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taux forfaitaire sera calculé automatiquement par le formulaire en ligne</a:t>
            </a:r>
          </a:p>
        </p:txBody>
      </p:sp>
    </p:spTree>
    <p:extLst>
      <p:ext uri="{BB962C8B-B14F-4D97-AF65-F5344CB8AC3E}">
        <p14:creationId xmlns:p14="http://schemas.microsoft.com/office/powerpoint/2010/main" val="3520695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3400" dirty="0"/>
              <a:t>Catégorie de coûts 3 : Frais de déplacement et </a:t>
            </a:r>
            <a:r>
              <a:rPr lang="fr" sz="3400" dirty="0" err="1"/>
              <a:t>d’hébergement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4679" y="1913041"/>
            <a:ext cx="13632934" cy="4032044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  <a:endParaRPr lang="es-ES_tradnl" sz="1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Les frais de déplacement et d'hébergement du demandeur, des partenaires, associés et autres personnes impliquées dans le projet sont calculés à un </a:t>
            </a:r>
            <a:r>
              <a:rPr lang="fr" b="1" dirty="0"/>
              <a:t>taux forfaitaire de 15 % </a:t>
            </a:r>
            <a:r>
              <a:rPr lang="fr" dirty="0"/>
              <a:t>des </a:t>
            </a:r>
            <a:r>
              <a:rPr lang="fr" b="1" dirty="0"/>
              <a:t>frais de personnel directs éligibles déclarés </a:t>
            </a:r>
            <a:r>
              <a:rPr lang="fr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Cette catégorie de coûts </a:t>
            </a:r>
            <a:r>
              <a:rPr lang="fr" b="1" u="sng" dirty="0"/>
              <a:t>ne </a:t>
            </a:r>
            <a:r>
              <a:rPr lang="fr" dirty="0"/>
              <a:t>nécessite aucune justification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Les frais de déplacement et d’hébergement des </a:t>
            </a:r>
            <a:r>
              <a:rPr lang="fr" b="1" dirty="0"/>
              <a:t>experts externes et des prestataires de services </a:t>
            </a:r>
            <a:r>
              <a:rPr lang="fr" dirty="0"/>
              <a:t>peuvent être déclarés dans la catégorie de coûts « frais d’expertise et services externes ».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789BC50-A15B-E7FC-60EF-A5D7B17BDEA2}"/>
              </a:ext>
            </a:extLst>
          </p:cNvPr>
          <p:cNvSpPr txBox="1"/>
          <p:nvPr/>
        </p:nvSpPr>
        <p:spPr>
          <a:xfrm>
            <a:off x="1740252" y="5873294"/>
            <a:ext cx="11638845" cy="132343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taux forfaitaire sera calculé automatiquement par le formulaire en ligne</a:t>
            </a:r>
          </a:p>
        </p:txBody>
      </p:sp>
    </p:spTree>
    <p:extLst>
      <p:ext uri="{BB962C8B-B14F-4D97-AF65-F5344CB8AC3E}">
        <p14:creationId xmlns:p14="http://schemas.microsoft.com/office/powerpoint/2010/main" val="1964948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316681"/>
            <a:ext cx="13631463" cy="593506"/>
          </a:xfrm>
        </p:spPr>
        <p:txBody>
          <a:bodyPr/>
          <a:lstStyle/>
          <a:p>
            <a:r>
              <a:rPr lang="fr" dirty="0"/>
              <a:t>Catégorie de coûts 4 : Frais d’infrastructures et de travaux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1736" y="1235389"/>
            <a:ext cx="13632934" cy="5988371"/>
          </a:xfrm>
        </p:spPr>
        <p:txBody>
          <a:bodyPr/>
          <a:lstStyle/>
          <a:p>
            <a:r>
              <a:rPr lang="fr" sz="2600" dirty="0" err="1"/>
              <a:t>Conditions </a:t>
            </a:r>
            <a:r>
              <a:rPr lang="fr" sz="2600" dirty="0"/>
              <a:t>d'éligibilité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600" dirty="0"/>
              <a:t>Les infrastructures et travaux sont éligibles </a:t>
            </a:r>
            <a:r>
              <a:rPr lang="fr" sz="2600" b="1" dirty="0"/>
              <a:t>uniquement si nécessaire à la mise en œuvre des </a:t>
            </a:r>
            <a:r>
              <a:rPr lang="fr" sz="2600" b="1" u="sng" dirty="0"/>
              <a:t>projets pilotes</a:t>
            </a:r>
            <a:r>
              <a:rPr lang="fr" sz="2600" dirty="0"/>
              <a:t>. En raison de la nature des actions pilotes mises en </a:t>
            </a:r>
            <a:r>
              <a:rPr lang="es-ES" sz="2600" dirty="0"/>
              <a:t>œ</a:t>
            </a:r>
            <a:r>
              <a:rPr lang="fr" sz="2600" dirty="0"/>
              <a:t>uvre dans le cadred d’Interreg NEXT MED, l'éligibilité des coûts d'infrastructure et de travaux est limitée aux installations de base ainsi qu'aux matériaux de construction à petite échelle ou à la main d'œuvre nécessaire aux travaux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600" dirty="0"/>
              <a:t>Les infrastructures </a:t>
            </a:r>
            <a:r>
              <a:rPr lang="fr" sz="2600" b="1" dirty="0"/>
              <a:t>diffèrent des équipements </a:t>
            </a:r>
            <a:r>
              <a:rPr lang="fr" sz="2600" dirty="0"/>
              <a:t>car elles sont généralement fixées au sol (biens immobiliers) tandis que les équipements peuvent être transportés (inventoriables)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600" dirty="0"/>
              <a:t>Les dépenses éligibles au titre de cette rubrique </a:t>
            </a:r>
            <a:r>
              <a:rPr lang="fr" sz="2600" u="sng" dirty="0"/>
              <a:t>sont limitées à </a:t>
            </a:r>
            <a:r>
              <a:rPr lang="fr" sz="2600" dirty="0"/>
              <a:t>:</a:t>
            </a:r>
          </a:p>
          <a:p>
            <a:pPr marL="1307661" lvl="1" indent="-457200">
              <a:buFont typeface="Courier New" panose="02070309020205020404" pitchFamily="49" charset="0"/>
              <a:buChar char="o"/>
            </a:pPr>
            <a:r>
              <a:rPr lang="fr" sz="2600" dirty="0"/>
              <a:t>Les permis de construire;</a:t>
            </a:r>
          </a:p>
          <a:p>
            <a:pPr marL="1307661" lvl="1" indent="-457200">
              <a:buFont typeface="Courier New" panose="02070309020205020404" pitchFamily="49" charset="0"/>
              <a:buChar char="o"/>
            </a:pPr>
            <a:r>
              <a:rPr lang="fr" sz="2600" dirty="0"/>
              <a:t>Les matériaux de construction;</a:t>
            </a:r>
          </a:p>
          <a:p>
            <a:pPr marL="1307661" lvl="1" indent="-457200">
              <a:buFont typeface="Courier New" panose="02070309020205020404" pitchFamily="49" charset="0"/>
              <a:buChar char="o"/>
            </a:pPr>
            <a:r>
              <a:rPr lang="es-ES" sz="2600" dirty="0"/>
              <a:t>L</a:t>
            </a:r>
            <a:r>
              <a:rPr lang="fr" sz="2600" dirty="0"/>
              <a:t>a main d’oeuvre;</a:t>
            </a:r>
          </a:p>
          <a:p>
            <a:pPr marL="1307661" lvl="1" indent="-457200">
              <a:buFont typeface="Courier New" panose="02070309020205020404" pitchFamily="49" charset="0"/>
              <a:buChar char="o"/>
            </a:pPr>
            <a:r>
              <a:rPr lang="fr" sz="2600" dirty="0"/>
              <a:t>Les interventions spécialisées (telles que la décontamination des sols et le déminage).</a:t>
            </a:r>
          </a:p>
          <a:p>
            <a:pPr marL="171450" indent="-171450">
              <a:buFontTx/>
              <a:buChar char="-"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s-ES_tradnl" sz="1200" dirty="0"/>
          </a:p>
          <a:p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315372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22559"/>
            <a:ext cx="13631463" cy="593506"/>
          </a:xfrm>
        </p:spPr>
        <p:txBody>
          <a:bodyPr/>
          <a:lstStyle/>
          <a:p>
            <a:r>
              <a:rPr lang="fr" sz="3400" dirty="0"/>
              <a:t>Catégorie de coût 4 : Frais d’infrastructures et de travaux 2/2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1736" y="1359105"/>
            <a:ext cx="13632934" cy="5670345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Les études de faisabilité, les évaluations d'impact environnemental, etc. </a:t>
            </a:r>
            <a:r>
              <a:rPr lang="fr" b="1" u="sng" dirty="0"/>
              <a:t>doivent </a:t>
            </a:r>
            <a:r>
              <a:rPr lang="fr" dirty="0"/>
              <a:t>être incluses dans la catégorie de coûts « </a:t>
            </a:r>
            <a:r>
              <a:rPr lang="fr" b="1" dirty="0"/>
              <a:t>Coûts d'expertise externe et de services </a:t>
            </a:r>
            <a:r>
              <a:rPr lang="fr" dirty="0"/>
              <a:t>» sauf si elles sont déjà intégrées dans un contrat d'acquisition d'infrastructures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b="1" dirty="0"/>
              <a:t>Des règles spécifiques s'appliquent à la propriété des infrastructures </a:t>
            </a:r>
            <a:r>
              <a:rPr lang="fr" dirty="0"/>
              <a:t>et des investissements productifs après la vie du projet limitant, sous certaines conditions, et </a:t>
            </a:r>
            <a:r>
              <a:rPr lang="fr" b="1" dirty="0"/>
              <a:t>pendant une durée de 5 ans </a:t>
            </a:r>
            <a:r>
              <a:rPr lang="fr" dirty="0"/>
              <a:t>à compter du dernier versement effectué au projet, la transférabilité et tout changement de propriété, de nature, dans les objectifs ou dans la mise en œuvre de l'infrastructure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Les partenaires </a:t>
            </a:r>
            <a:r>
              <a:rPr lang="fr" b="1" u="sng" dirty="0"/>
              <a:t>doivent garantir </a:t>
            </a:r>
            <a:r>
              <a:rPr lang="fr" dirty="0"/>
              <a:t>qu'ils disposent ou obtiendront les </a:t>
            </a:r>
            <a:r>
              <a:rPr lang="fr" b="1" dirty="0"/>
              <a:t>permis de construire nécessaires </a:t>
            </a:r>
            <a:r>
              <a:rPr lang="fr" dirty="0"/>
              <a:t>afin d'éviter tout problème empêchant la bonne réalisation des infrastructures et des travaux.</a:t>
            </a:r>
            <a:endParaRPr lang="fr-FR" dirty="0"/>
          </a:p>
          <a:p>
            <a:endParaRPr lang="en-US" sz="1200" dirty="0"/>
          </a:p>
          <a:p>
            <a:pPr marL="171450" indent="-171450">
              <a:buFontTx/>
              <a:buChar char="-"/>
            </a:pPr>
            <a:endParaRPr lang="es-ES_tradnl" sz="1200" dirty="0"/>
          </a:p>
          <a:p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670831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22559"/>
            <a:ext cx="13631463" cy="593506"/>
          </a:xfrm>
        </p:spPr>
        <p:txBody>
          <a:bodyPr/>
          <a:lstStyle/>
          <a:p>
            <a:r>
              <a:rPr lang="fr" sz="3600" dirty="0"/>
              <a:t>Catégorie de coûts 5 : Frais d’équipement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7" y="1321113"/>
            <a:ext cx="13632934" cy="3753807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Tout équipement </a:t>
            </a:r>
            <a:r>
              <a:rPr lang="fr" sz="2600" b="1" dirty="0"/>
              <a:t>acheté </a:t>
            </a:r>
            <a:r>
              <a:rPr lang="fr" sz="2600" dirty="0"/>
              <a:t>(neuf ou d'occasion), </a:t>
            </a:r>
            <a:r>
              <a:rPr lang="fr" sz="2600" b="1" dirty="0"/>
              <a:t>loué </a:t>
            </a:r>
            <a:r>
              <a:rPr lang="fr" sz="2600" dirty="0"/>
              <a:t>ou </a:t>
            </a:r>
            <a:r>
              <a:rPr lang="fr" sz="2600" b="1" dirty="0"/>
              <a:t>en leasing </a:t>
            </a:r>
            <a:r>
              <a:rPr lang="fr" sz="2600" dirty="0"/>
              <a:t>par les partenaires du projet et </a:t>
            </a:r>
            <a:r>
              <a:rPr lang="fr" sz="2600" u="sng" dirty="0"/>
              <a:t>non couvert par la catégorie de coûts 2 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Le </a:t>
            </a:r>
            <a:r>
              <a:rPr lang="fr" sz="2600" b="1" dirty="0"/>
              <a:t>coût total est éligible </a:t>
            </a:r>
            <a:r>
              <a:rPr lang="fr" sz="2600" dirty="0"/>
              <a:t>quel que soit le plan d’amortissement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Les dépenses éligibles dans cette catégorie de coûts </a:t>
            </a:r>
            <a:r>
              <a:rPr lang="fr" sz="2600" u="sng" dirty="0"/>
              <a:t>sont limitées à</a:t>
            </a:r>
            <a:r>
              <a:rPr lang="fr" sz="2600" dirty="0"/>
              <a:t> :</a:t>
            </a:r>
          </a:p>
          <a:p>
            <a:pPr marL="1193361" lvl="1" indent="-342900"/>
            <a:r>
              <a:rPr lang="fr" dirty="0"/>
              <a:t>Le matériel de bureau; le matériel informatique et logiciels ; le mobilier et les accessoires; le matériel de laboratoire; les machines et instruments; les outils ou dispositifs; les véhicules; tout autre équipement spécifique </a:t>
            </a:r>
            <a:r>
              <a:rPr lang="fr" b="1" u="sng" dirty="0"/>
              <a:t>nécessaire </a:t>
            </a:r>
            <a:r>
              <a:rPr lang="fr" dirty="0"/>
              <a:t>au projet.</a:t>
            </a:r>
          </a:p>
          <a:p>
            <a:endParaRPr lang="en-US" sz="2400" dirty="0"/>
          </a:p>
          <a:p>
            <a:pPr marL="171450" indent="-171450">
              <a:buFontTx/>
              <a:buChar char="-"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s-ES_tradnl" sz="1200" dirty="0"/>
          </a:p>
          <a:p>
            <a:endParaRPr lang="es-ES_tradnl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96C7D2-C8C4-3722-5857-08D025642F50}"/>
              </a:ext>
            </a:extLst>
          </p:cNvPr>
          <p:cNvSpPr txBox="1"/>
          <p:nvPr/>
        </p:nvSpPr>
        <p:spPr>
          <a:xfrm>
            <a:off x="1872968" y="5167401"/>
            <a:ext cx="10722892" cy="13849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28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Aucun achat </a:t>
            </a:r>
            <a:r>
              <a:rPr lang="f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d'équipement </a:t>
            </a:r>
            <a:r>
              <a:rPr lang="fr" sz="28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n'est autorisé </a:t>
            </a:r>
            <a:r>
              <a:rPr lang="f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 cours de la </a:t>
            </a:r>
            <a:r>
              <a:rPr lang="fr" sz="28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dernière année </a:t>
            </a:r>
            <a:r>
              <a:rPr lang="f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 projet sauf autorisation officielle préalable de l'Autorité de gestion.</a:t>
            </a:r>
            <a:endParaRPr lang="fr-FR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06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73A329-3FE2-C40D-4336-E87A035B57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881414" y="8017193"/>
            <a:ext cx="5613663" cy="559786"/>
          </a:xfrm>
        </p:spPr>
        <p:txBody>
          <a:bodyPr/>
          <a:lstStyle/>
          <a:p>
            <a:r>
              <a:rPr lang="fr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* </a:t>
            </a:r>
            <a:r>
              <a:rPr lang="fr" sz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Uniquement si le </a:t>
            </a:r>
            <a:r>
              <a:rPr lang="fr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Programme </a:t>
            </a:r>
            <a:r>
              <a:rPr lang="fr" sz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ou la législation nationale l'exige</a:t>
            </a:r>
            <a:endParaRPr lang="en-FR" dirty="0">
              <a:solidFill>
                <a:schemeClr val="tx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22559"/>
            <a:ext cx="13631463" cy="593506"/>
          </a:xfrm>
        </p:spPr>
        <p:txBody>
          <a:bodyPr/>
          <a:lstStyle/>
          <a:p>
            <a:r>
              <a:rPr lang="fr" sz="3400" dirty="0"/>
              <a:t>Catégorie de coûts 6 : Frais d’expertise et de services externes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8472" y="1265690"/>
            <a:ext cx="13820931" cy="4538785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Expertise et services externes fournis par une entité publique ou privée, ou par une personne physique, </a:t>
            </a:r>
            <a:r>
              <a:rPr lang="fr" sz="2600" b="1" dirty="0"/>
              <a:t>autre que les partenaires et associés du projet </a:t>
            </a:r>
            <a:r>
              <a:rPr lang="fr" sz="26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Contractés pour effectuer des tâches et des activités spécifiques </a:t>
            </a:r>
            <a:r>
              <a:rPr lang="fr" sz="2600" b="1" dirty="0"/>
              <a:t>essentielles à la mise en œuvre du projet</a:t>
            </a:r>
            <a:r>
              <a:rPr lang="fr" sz="2600" dirty="0"/>
              <a:t> 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600" dirty="0"/>
              <a:t>Les dépenses éligibles dans cette catégorie de coûts </a:t>
            </a:r>
            <a:r>
              <a:rPr lang="fr" sz="2600" u="sng" dirty="0"/>
              <a:t>sont limitées à</a:t>
            </a:r>
            <a:r>
              <a:rPr lang="fr" sz="2600" dirty="0"/>
              <a:t> :</a:t>
            </a:r>
          </a:p>
          <a:p>
            <a:pPr marL="1193361" lvl="1" indent="-342900" algn="just"/>
            <a:r>
              <a:rPr lang="fr" sz="2200" dirty="0"/>
              <a:t>Les études ou enquêtes, la formation, les traductions, les modifications, développements et mises à jour des systèmes/plateformes informatiques, les activités de communication, la gestion financière, l’organisation ou la participation à des événements, le conseil, les DPI, la vérification des dépenses, les garanties financières*, déplacement et hébergement d'experts externes, le coaching, le mentorat, autres expertises et services spécifiques nécessaires à la mise en </a:t>
            </a:r>
            <a:r>
              <a:rPr lang="es-ES" sz="2200" dirty="0"/>
              <a:t>œ</a:t>
            </a:r>
            <a:r>
              <a:rPr lang="fr" sz="2200" dirty="0"/>
              <a:t>uvre du projet</a:t>
            </a:r>
          </a:p>
          <a:p>
            <a:pPr algn="just"/>
            <a:endParaRPr lang="en-US" sz="2200" dirty="0"/>
          </a:p>
          <a:p>
            <a:pPr marL="171450" indent="-171450">
              <a:buFontTx/>
              <a:buChar char="-"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s-ES_tradnl" sz="1200" dirty="0"/>
          </a:p>
          <a:p>
            <a:endParaRPr lang="es-ES_tradnl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96C7D2-C8C4-3722-5857-08D025642F50}"/>
              </a:ext>
            </a:extLst>
          </p:cNvPr>
          <p:cNvSpPr txBox="1"/>
          <p:nvPr/>
        </p:nvSpPr>
        <p:spPr>
          <a:xfrm>
            <a:off x="1716653" y="5804475"/>
            <a:ext cx="12296527" cy="156966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</a:t>
            </a:r>
            <a:r>
              <a:rPr lang="fr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majeure partie du projet </a:t>
            </a:r>
            <a:r>
              <a:rPr lang="fr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doit être mise en œuvre par les partenaires du projet. La sous-traitance doit être limitée à une partie restreinte du budget.</a:t>
            </a:r>
            <a:endParaRPr lang="fr-FR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541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59027"/>
            <a:ext cx="13631463" cy="593506"/>
          </a:xfrm>
        </p:spPr>
        <p:txBody>
          <a:bodyPr/>
          <a:lstStyle/>
          <a:p>
            <a:r>
              <a:rPr lang="fr" dirty="0" err="1"/>
              <a:t>Communication </a:t>
            </a:r>
            <a:r>
              <a:rPr lang="fr" dirty="0"/>
              <a:t>et </a:t>
            </a:r>
            <a:r>
              <a:rPr lang="fr" dirty="0" err="1"/>
              <a:t>visibilité</a:t>
            </a:r>
            <a:endParaRPr lang="en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5" y="938283"/>
            <a:ext cx="13631463" cy="990600"/>
          </a:xfrm>
        </p:spPr>
        <p:txBody>
          <a:bodyPr/>
          <a:lstStyle/>
          <a:p>
            <a:r>
              <a:rPr lang="fr" sz="2800" dirty="0"/>
              <a:t>Règles </a:t>
            </a:r>
            <a:endParaRPr lang="en-FR" sz="2800" i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BFADA54-A190-53C5-DBEC-41079ED91D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7" y="1547833"/>
            <a:ext cx="10792301" cy="3447663"/>
          </a:xfrm>
        </p:spPr>
        <p:txBody>
          <a:bodyPr/>
          <a:lstStyle/>
          <a:p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F28B1076-6F74-CC53-A732-AE2E18BFFA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0498842"/>
              </p:ext>
            </p:extLst>
          </p:nvPr>
        </p:nvGraphicFramePr>
        <p:xfrm>
          <a:off x="397639" y="1733420"/>
          <a:ext cx="14392781" cy="621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A4A4EC37-5F5A-33B0-871E-E31A8EC86CA2}"/>
              </a:ext>
            </a:extLst>
          </p:cNvPr>
          <p:cNvSpPr txBox="1"/>
          <p:nvPr/>
        </p:nvSpPr>
        <p:spPr>
          <a:xfrm>
            <a:off x="743206" y="1819394"/>
            <a:ext cx="13631463" cy="4031873"/>
          </a:xfrm>
          <a:prstGeom prst="rect">
            <a:avLst/>
          </a:prstGeom>
          <a:noFill/>
          <a:ln>
            <a:solidFill>
              <a:schemeClr val="lt1">
                <a:hueOff val="0"/>
                <a:satOff val="0"/>
                <a:lumOff val="0"/>
              </a:schemeClr>
            </a:solidFill>
          </a:ln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 web:</a:t>
            </a:r>
            <a:endParaRPr lang="en-US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 frais de développement et d'hébergement de sites Web ne sont </a:t>
            </a:r>
            <a:r>
              <a:rPr lang="fr" sz="24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 éligibles</a:t>
            </a:r>
            <a:r>
              <a:rPr lang="fr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 ne peuvent pas être inclus dans le budget</a:t>
            </a:r>
          </a:p>
          <a:p>
            <a:pPr algn="just"/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Logo:</a:t>
            </a:r>
          </a:p>
          <a:p>
            <a:pPr algn="just"/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Après leur approbation, les projets </a:t>
            </a:r>
            <a:r>
              <a:rPr lang="fr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recevront le logo Interreg NEXT MED harmonisé, personnalisé avec le nom du projet</a:t>
            </a:r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algn="just"/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 conséquence, les projets ne sont en aucun cas autorisés à développer leur propre logo de projet et aucun coût lié à la conception des logos de projet ne sera éligible ni inclus dans le budget.</a:t>
            </a:r>
          </a:p>
        </p:txBody>
      </p:sp>
    </p:spTree>
    <p:extLst>
      <p:ext uri="{BB962C8B-B14F-4D97-AF65-F5344CB8AC3E}">
        <p14:creationId xmlns:p14="http://schemas.microsoft.com/office/powerpoint/2010/main" val="4178041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94F6FF-6806-A349-6E3E-9D0903E9F1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3208" y="1745672"/>
            <a:ext cx="13530932" cy="5430379"/>
          </a:xfrm>
        </p:spPr>
        <p:txBody>
          <a:bodyPr/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" sz="3200" b="1" dirty="0"/>
              <a:t>Reporting fréquent </a:t>
            </a:r>
            <a:r>
              <a:rPr lang="fr" sz="3200" dirty="0"/>
              <a:t>: dates limite tous les 6, 8 ou 9 mois selon la durée du projet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" sz="3200" b="1" dirty="0"/>
              <a:t>Paiements </a:t>
            </a:r>
            <a:r>
              <a:rPr lang="fr" sz="3200" b="1" dirty="0" err="1"/>
              <a:t>fréquents </a:t>
            </a:r>
            <a:r>
              <a:rPr lang="fr" sz="3200" dirty="0"/>
              <a:t>: </a:t>
            </a:r>
            <a:r>
              <a:rPr lang="fr" sz="3200" dirty="0" err="1"/>
              <a:t>chaque </a:t>
            </a:r>
            <a:r>
              <a:rPr lang="fr" sz="3200" dirty="0"/>
              <a:t>rapport doit être soumis avec la demande de paiement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" sz="3200" b="1" dirty="0"/>
              <a:t>Acompte réduit </a:t>
            </a:r>
            <a:r>
              <a:rPr lang="fr" sz="3200" dirty="0"/>
              <a:t>(20%)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" sz="3200" dirty="0"/>
              <a:t>Versements supplémentaires basés sur le </a:t>
            </a:r>
            <a:r>
              <a:rPr lang="fr" sz="3200" b="1" dirty="0"/>
              <a:t>montant déclaré</a:t>
            </a:r>
            <a:endParaRPr lang="it-IT" sz="3200" b="1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A3EAFEC-2EF1-2B5B-56A2-4AE66B759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Remarques  finales</a:t>
            </a:r>
          </a:p>
        </p:txBody>
      </p:sp>
    </p:spTree>
    <p:extLst>
      <p:ext uri="{BB962C8B-B14F-4D97-AF65-F5344CB8AC3E}">
        <p14:creationId xmlns:p14="http://schemas.microsoft.com/office/powerpoint/2010/main" val="849012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0FF98-115B-9233-30C2-14774EF92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/>
              <a:t>Merci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ACED-78CD-616F-0FEB-E617760541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fr" dirty="0">
                <a:hlinkClick r:id="rId2"/>
              </a:rPr>
              <a:t>www.interregnextmed.eu</a:t>
            </a:r>
            <a:r>
              <a:rPr lang="fr" dirty="0"/>
              <a:t> 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9381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8BC61-5273-D6E7-A242-CD99C693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202" y="3103029"/>
            <a:ext cx="10590306" cy="1757389"/>
          </a:xfrm>
        </p:spPr>
        <p:txBody>
          <a:bodyPr/>
          <a:lstStyle/>
          <a:p>
            <a:r>
              <a:rPr lang="fr" dirty="0"/>
              <a:t>Principales règles financières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7D12AF-809B-2934-48A0-CA69834BE7A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743FE6-D998-403D-946F-DC2BDCFC58AA}" type="datetime1">
              <a:rPr kumimoji="0" lang="LID4096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02/21/2024</a:t>
            </a:fld>
            <a:endParaRPr kumimoji="0" lang="en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009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366049"/>
            <a:ext cx="13631463" cy="593506"/>
          </a:xfrm>
        </p:spPr>
        <p:txBody>
          <a:bodyPr>
            <a:noAutofit/>
          </a:bodyPr>
          <a:lstStyle/>
          <a:p>
            <a:r>
              <a:rPr lang="fr" sz="3600" dirty="0"/>
              <a:t>Principales règles financières</a:t>
            </a:r>
            <a:endParaRPr lang="en-FR" sz="36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BFADA54-A190-53C5-DBEC-41079ED91D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8" y="1217100"/>
            <a:ext cx="13632934" cy="679533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b="1" dirty="0"/>
              <a:t>89 % maximum de financement du Programme au niveau projet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b="1" dirty="0"/>
              <a:t>11 % minimum </a:t>
            </a:r>
            <a:r>
              <a:rPr lang="fr" dirty="0"/>
              <a:t>de </a:t>
            </a:r>
            <a:r>
              <a:rPr lang="fr" b="1" dirty="0"/>
              <a:t>cofinancement </a:t>
            </a:r>
            <a:r>
              <a:rPr lang="fr" dirty="0"/>
              <a:t>à apporter par </a:t>
            </a:r>
            <a:r>
              <a:rPr lang="fr" b="1" dirty="0"/>
              <a:t>le demandeur et tous les partenaires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b="1" dirty="0"/>
              <a:t>Au moins 50 % </a:t>
            </a:r>
            <a:r>
              <a:rPr lang="fr" dirty="0"/>
              <a:t>des fonds de l'UE doivent être alloués aux </a:t>
            </a:r>
            <a:r>
              <a:rPr lang="fr" b="1" dirty="0"/>
              <a:t>pays partenaires méditerranéens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b="1" dirty="0"/>
              <a:t>35 % maximum </a:t>
            </a:r>
            <a:r>
              <a:rPr lang="fr" dirty="0"/>
              <a:t>des fonds de l’UE peuvent être alloués à un </a:t>
            </a:r>
            <a:r>
              <a:rPr lang="fr" b="1" dirty="0"/>
              <a:t>même partenaire</a:t>
            </a:r>
            <a:endParaRPr lang="en-US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b="1" dirty="0"/>
              <a:t>40 % maximum </a:t>
            </a:r>
            <a:r>
              <a:rPr lang="fr" dirty="0"/>
              <a:t>des fonds de l’UE peuvent être alloués à la </a:t>
            </a:r>
            <a:r>
              <a:rPr lang="fr" b="1" dirty="0"/>
              <a:t>catégorie de coûts « Frais de Personnel »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dirty="0"/>
              <a:t>Catégorie de coût «</a:t>
            </a:r>
            <a:r>
              <a:rPr lang="fr" b="1" dirty="0"/>
              <a:t> Frais de déplacement et hébergement</a:t>
            </a:r>
            <a:r>
              <a:rPr lang="fr" dirty="0"/>
              <a:t> »</a:t>
            </a:r>
            <a:r>
              <a:rPr lang="fr" b="1" dirty="0"/>
              <a:t> </a:t>
            </a:r>
            <a:r>
              <a:rPr lang="fr" dirty="0"/>
              <a:t>fixée à un </a:t>
            </a:r>
            <a:r>
              <a:rPr lang="fr" b="1" dirty="0"/>
              <a:t>taux forfaitaire de 15% des Frais de Personnel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dirty="0"/>
              <a:t>La catégorie de coûts </a:t>
            </a:r>
            <a:r>
              <a:rPr lang="fr" b="1" dirty="0"/>
              <a:t>« Frais de bureau et frais administratifs » </a:t>
            </a:r>
            <a:r>
              <a:rPr lang="fr" dirty="0"/>
              <a:t>fixée forfaitairement </a:t>
            </a:r>
            <a:r>
              <a:rPr lang="fr" b="1" dirty="0"/>
              <a:t>à 15 % des Frais de Personnel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0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A285FCBF-E1F2-5E73-324B-5C8CDECF2414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18957345"/>
              </p:ext>
            </p:extLst>
          </p:nvPr>
        </p:nvGraphicFramePr>
        <p:xfrm>
          <a:off x="6973631" y="1655152"/>
          <a:ext cx="7402512" cy="543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57380-8E97-D7E1-9BFC-69AC88821D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3207" y="1394900"/>
            <a:ext cx="5854816" cy="6330540"/>
          </a:xfrm>
        </p:spPr>
        <p:txBody>
          <a:bodyPr/>
          <a:lstStyle/>
          <a:p>
            <a:r>
              <a:rPr lang="fr" sz="1900" b="1" dirty="0"/>
              <a:t>Projets </a:t>
            </a:r>
            <a:r>
              <a:rPr lang="fr" sz="1900" b="1" dirty="0" err="1"/>
              <a:t>thématiques</a:t>
            </a:r>
          </a:p>
          <a:p>
            <a:r>
              <a:rPr lang="fr" sz="1900" dirty="0"/>
              <a:t>Contribution minimale de l'UE : 1 500 000€</a:t>
            </a:r>
          </a:p>
          <a:p>
            <a:r>
              <a:rPr lang="fr" sz="1900" dirty="0"/>
              <a:t>Contribution maximale de l'UE : 2 500 000€</a:t>
            </a:r>
          </a:p>
          <a:p>
            <a:r>
              <a:rPr lang="fr" sz="1900" dirty="0"/>
              <a:t>Maximum des coûts totaux éligibles: 3 000 000€</a:t>
            </a:r>
          </a:p>
          <a:p>
            <a:endParaRPr lang="es-ES_tradnl" sz="1900" dirty="0"/>
          </a:p>
          <a:p>
            <a:r>
              <a:rPr lang="fr" sz="1900" b="1" dirty="0"/>
              <a:t>Projets axés sur la jeunesse</a:t>
            </a:r>
          </a:p>
          <a:p>
            <a:r>
              <a:rPr lang="fr" sz="1900" dirty="0"/>
              <a:t>Contribution minimale de l'UE : 500 000 €</a:t>
            </a:r>
          </a:p>
          <a:p>
            <a:r>
              <a:rPr lang="fr" sz="1900" dirty="0"/>
              <a:t>Contribution maximale de l'UE : 1 000 000 €</a:t>
            </a:r>
          </a:p>
          <a:p>
            <a:r>
              <a:rPr lang="fr" sz="1900" dirty="0"/>
              <a:t>Maximum des coûts totaux éligibles : 1 200 000€</a:t>
            </a:r>
          </a:p>
          <a:p>
            <a:endParaRPr lang="fr-FR" sz="1900" dirty="0"/>
          </a:p>
          <a:p>
            <a:r>
              <a:rPr lang="fr" sz="1900" b="1" dirty="0"/>
              <a:t>Projets </a:t>
            </a:r>
            <a:r>
              <a:rPr lang="fr" sz="1900" b="1" dirty="0" err="1"/>
              <a:t>de gouvernance</a:t>
            </a:r>
          </a:p>
          <a:p>
            <a:r>
              <a:rPr lang="fr" sz="1900" dirty="0"/>
              <a:t>Contribution minimale de l'UE : 1 000 000 €</a:t>
            </a:r>
          </a:p>
          <a:p>
            <a:r>
              <a:rPr lang="fr" sz="1900" dirty="0"/>
              <a:t>Contribution maximale de l'UE : 1 300 000 €</a:t>
            </a:r>
          </a:p>
          <a:p>
            <a:r>
              <a:rPr lang="fr" sz="1900" dirty="0"/>
              <a:t>Maximum des coûts totaux éligibles : 1 500 000€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en-F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811374-41C1-0021-C14B-4199CAA1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80" y="468848"/>
            <a:ext cx="13631463" cy="593506"/>
          </a:xfrm>
        </p:spPr>
        <p:txBody>
          <a:bodyPr/>
          <a:lstStyle/>
          <a:p>
            <a:r>
              <a:rPr lang="fr" dirty="0"/>
              <a:t>Contribution et budget maximum de l'UE par type de projet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68626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07" y="459027"/>
            <a:ext cx="13631463" cy="593506"/>
          </a:xfrm>
        </p:spPr>
        <p:txBody>
          <a:bodyPr/>
          <a:lstStyle/>
          <a:p>
            <a:r>
              <a:rPr lang="fr" sz="3600" dirty="0"/>
              <a:t>La « règle d'or » financière du Programme</a:t>
            </a:r>
            <a:endParaRPr lang="en-FR" sz="3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7" y="1052533"/>
            <a:ext cx="13631463" cy="990600"/>
          </a:xfrm>
        </p:spPr>
        <p:txBody>
          <a:bodyPr/>
          <a:lstStyle/>
          <a:p>
            <a:r>
              <a:rPr lang="fr" sz="2800" dirty="0"/>
              <a:t>La règle des 50%</a:t>
            </a:r>
            <a:endParaRPr lang="en-FR" sz="28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BFADA54-A190-53C5-DBEC-41079ED91D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7" y="1547833"/>
            <a:ext cx="10792301" cy="3447663"/>
          </a:xfrm>
        </p:spPr>
        <p:txBody>
          <a:bodyPr/>
          <a:lstStyle/>
          <a:p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F28B1076-6F74-CC53-A732-AE2E18BFFA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738595"/>
              </p:ext>
            </p:extLst>
          </p:nvPr>
        </p:nvGraphicFramePr>
        <p:xfrm>
          <a:off x="1090247" y="1254369"/>
          <a:ext cx="12672646" cy="6605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A4A4EC37-5F5A-33B0-871E-E31A8EC86CA2}"/>
              </a:ext>
            </a:extLst>
          </p:cNvPr>
          <p:cNvSpPr txBox="1"/>
          <p:nvPr/>
        </p:nvSpPr>
        <p:spPr>
          <a:xfrm>
            <a:off x="762616" y="1867897"/>
            <a:ext cx="13019687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2600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- Lors de la préparation du budget, </a:t>
            </a:r>
            <a:r>
              <a:rPr lang="fr" sz="2600" b="1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au moins 50 % </a:t>
            </a:r>
            <a:r>
              <a:rPr lang="fr" sz="2600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du total des coûts éligibles du projet doit être consacré </a:t>
            </a:r>
            <a:r>
              <a:rPr lang="fr" sz="2600" b="1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aux activités </a:t>
            </a:r>
            <a:r>
              <a:rPr lang="fr" sz="2600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à </a:t>
            </a:r>
            <a:r>
              <a:rPr lang="fr" sz="2600" b="1" dirty="0"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mettre en œuvre sur les territoires des pays partenaires méditerranéens.</a:t>
            </a:r>
          </a:p>
          <a:p>
            <a:endParaRPr lang="en-US" sz="2600" dirty="0">
              <a:latin typeface="Open Sans" panose="020B0606030504020204" pitchFamily="34" charset="0"/>
            </a:endParaRPr>
          </a:p>
          <a:p>
            <a:r>
              <a:rPr lang="fr" sz="2600" dirty="0">
                <a:latin typeface="Open Sans" panose="020B0606030504020204" pitchFamily="34" charset="0"/>
              </a:rPr>
              <a:t>Le critère est rempli dans les cas suivants :</a:t>
            </a:r>
            <a:endParaRPr lang="en-US" sz="26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4068348-BF3C-88A8-469A-88764829B29E}"/>
              </a:ext>
            </a:extLst>
          </p:cNvPr>
          <p:cNvSpPr txBox="1"/>
          <p:nvPr/>
        </p:nvSpPr>
        <p:spPr>
          <a:xfrm>
            <a:off x="7272460" y="5810160"/>
            <a:ext cx="574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</a:t>
            </a:r>
          </a:p>
        </p:txBody>
      </p:sp>
    </p:spTree>
    <p:extLst>
      <p:ext uri="{BB962C8B-B14F-4D97-AF65-F5344CB8AC3E}">
        <p14:creationId xmlns:p14="http://schemas.microsoft.com/office/powerpoint/2010/main" val="2099501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943" y="1894905"/>
            <a:ext cx="14080574" cy="5444452"/>
          </a:xfrm>
        </p:spPr>
        <p:txBody>
          <a:bodyPr/>
          <a:lstStyle/>
          <a:p>
            <a:r>
              <a:rPr lang="fr" sz="2400" dirty="0"/>
              <a:t>Une dépense sera considérée comme éligible si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est </a:t>
            </a:r>
            <a:r>
              <a:rPr lang="fr" sz="2200" b="1" dirty="0"/>
              <a:t>réele</a:t>
            </a:r>
            <a:r>
              <a:rPr lang="fr" sz="2200" dirty="0"/>
              <a:t>, </a:t>
            </a:r>
            <a:r>
              <a:rPr lang="fr" sz="2200" b="1" dirty="0"/>
              <a:t>raisonnable</a:t>
            </a:r>
            <a:r>
              <a:rPr lang="fr" sz="2200" dirty="0"/>
              <a:t>, </a:t>
            </a:r>
            <a:r>
              <a:rPr lang="fr" sz="2200" b="1" dirty="0"/>
              <a:t>justifiée </a:t>
            </a:r>
            <a:r>
              <a:rPr lang="fr" sz="2200" dirty="0"/>
              <a:t>ainsi que </a:t>
            </a:r>
            <a:r>
              <a:rPr lang="fr" sz="2200" b="1" dirty="0"/>
              <a:t>liée et nécessaire à la mise en </a:t>
            </a:r>
            <a:r>
              <a:rPr lang="es-ES" sz="2200" b="1" dirty="0"/>
              <a:t>œ</a:t>
            </a:r>
            <a:r>
              <a:rPr lang="fr" sz="2200" b="1" dirty="0"/>
              <a:t>uvre du projet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200" dirty="0"/>
              <a:t>e</a:t>
            </a:r>
            <a:r>
              <a:rPr lang="fr" sz="2200" dirty="0"/>
              <a:t>lle est </a:t>
            </a:r>
            <a:r>
              <a:rPr lang="fr" sz="2200" b="1" dirty="0"/>
              <a:t>indiqué dans le budget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est engagée et payée </a:t>
            </a:r>
            <a:r>
              <a:rPr lang="fr" sz="2200" b="1" dirty="0"/>
              <a:t>directement par le demandeur/les partenaires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est </a:t>
            </a:r>
            <a:r>
              <a:rPr lang="fr" sz="2200" b="1" dirty="0"/>
              <a:t>justifiée </a:t>
            </a:r>
            <a:r>
              <a:rPr lang="fr" sz="2200" dirty="0"/>
              <a:t>par des documents </a:t>
            </a:r>
            <a:r>
              <a:rPr lang="fr" sz="2200" b="1" dirty="0"/>
              <a:t>de dépenses et de paiement </a:t>
            </a:r>
            <a:r>
              <a:rPr lang="fr" sz="2200" dirty="0"/>
              <a:t>et elle est engagée </a:t>
            </a:r>
            <a:r>
              <a:rPr lang="fr" sz="2200" b="1" dirty="0"/>
              <a:t>durant la mise en œuvre </a:t>
            </a:r>
            <a:r>
              <a:rPr lang="fr" sz="2200" dirty="0"/>
              <a:t>du projet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est </a:t>
            </a:r>
            <a:r>
              <a:rPr lang="fr" sz="2200" b="1" dirty="0"/>
              <a:t>enregistrée dans la comptabilité </a:t>
            </a:r>
            <a:r>
              <a:rPr lang="fr" sz="2200" dirty="0"/>
              <a:t>du demandeur/partenaire du projet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respecte les </a:t>
            </a:r>
            <a:r>
              <a:rPr lang="fr" sz="2200" b="1" dirty="0"/>
              <a:t>règles applicables en matière de passation des marchés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ne fait </a:t>
            </a:r>
            <a:r>
              <a:rPr lang="fr" sz="2200" b="1" dirty="0"/>
              <a:t>pas </a:t>
            </a:r>
            <a:r>
              <a:rPr lang="fr" sz="2200" dirty="0"/>
              <a:t>l'objet d' </a:t>
            </a:r>
            <a:r>
              <a:rPr lang="fr" sz="2200" b="1" dirty="0"/>
              <a:t>un double financement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respecte les </a:t>
            </a:r>
            <a:r>
              <a:rPr lang="fr" sz="2200" b="1" dirty="0"/>
              <a:t>règles de l'UE en matière de branding et de communication </a:t>
            </a:r>
            <a:r>
              <a:rPr lang="fr" sz="22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200" dirty="0"/>
              <a:t>elle ne </a:t>
            </a:r>
            <a:r>
              <a:rPr lang="fr" sz="2200" b="1" dirty="0"/>
              <a:t>contredit pas </a:t>
            </a:r>
            <a:r>
              <a:rPr lang="fr" sz="2200" dirty="0"/>
              <a:t>les critères d’éligibilité spécifiques définis pour </a:t>
            </a:r>
            <a:r>
              <a:rPr lang="fr" sz="2200" b="1" dirty="0"/>
              <a:t>chaque catégorie de coûts </a:t>
            </a:r>
            <a:r>
              <a:rPr lang="fr" sz="2200" dirty="0"/>
              <a:t>(voir diapositives suivantes).</a:t>
            </a:r>
            <a:endParaRPr lang="es-ES_tradnl" dirty="0"/>
          </a:p>
          <a:p>
            <a:pPr marL="457200" indent="-457200">
              <a:buFontTx/>
              <a:buChar char="-"/>
            </a:pPr>
            <a:endParaRPr lang="es-ES_tradnl" dirty="0"/>
          </a:p>
          <a:p>
            <a:pPr marL="457200" indent="-457200">
              <a:buFontTx/>
              <a:buChar char="-"/>
            </a:pPr>
            <a:endParaRPr lang="en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943" y="332805"/>
            <a:ext cx="13631463" cy="990600"/>
          </a:xfrm>
        </p:spPr>
        <p:txBody>
          <a:bodyPr/>
          <a:lstStyle/>
          <a:p>
            <a:r>
              <a:rPr lang="fr" sz="3600" b="1" dirty="0"/>
              <a:t>Coûts éligibles : principaux critères </a:t>
            </a:r>
          </a:p>
          <a:p>
            <a:r>
              <a:rPr lang="fr" sz="2800" dirty="0"/>
              <a:t>Paragraphe 4.6.2 des lignes directrices à l’intention des demandeurs</a:t>
            </a:r>
            <a:endParaRPr lang="en-FR" sz="2800" dirty="0"/>
          </a:p>
        </p:txBody>
      </p:sp>
    </p:spTree>
    <p:extLst>
      <p:ext uri="{BB962C8B-B14F-4D97-AF65-F5344CB8AC3E}">
        <p14:creationId xmlns:p14="http://schemas.microsoft.com/office/powerpoint/2010/main" val="125889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1439" y="1390342"/>
            <a:ext cx="14080574" cy="5208424"/>
          </a:xfrm>
        </p:spPr>
        <p:txBody>
          <a:bodyPr/>
          <a:lstStyle/>
          <a:p>
            <a:r>
              <a:rPr lang="fr" sz="2400" dirty="0"/>
              <a:t>Les dépenses suivantes </a:t>
            </a:r>
            <a:r>
              <a:rPr lang="fr" sz="2400" b="1" dirty="0"/>
              <a:t>ne seront pas considérées comme inéligible </a:t>
            </a:r>
            <a:r>
              <a:rPr lang="fr" sz="24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Intérêts débiteurs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Achat de terrain pour un montant &gt; 10 % du total des coûts éligibles du projet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Amendes financières et les frais de justice et de contentieux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Les coûts des dons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Les contributions en espèce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Coûts d’amortissement (le coût total de l'équipement est éligible)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Frais liés à la </a:t>
            </a:r>
            <a:r>
              <a:rPr lang="fr" sz="2000" b="1" u="sng" dirty="0"/>
              <a:t>fluctuation du taux de change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Frais pour liés au développement de </a:t>
            </a:r>
            <a:r>
              <a:rPr lang="fr" sz="2000" b="1" dirty="0"/>
              <a:t>sites webs</a:t>
            </a:r>
            <a:r>
              <a:rPr lang="fr" sz="2000" dirty="0"/>
              <a:t> ou de logo du projet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Droits d'accises, </a:t>
            </a:r>
            <a:r>
              <a:rPr lang="fr" sz="2000" b="1" dirty="0"/>
              <a:t>droits de douane </a:t>
            </a:r>
            <a:r>
              <a:rPr lang="fr" sz="2000" dirty="0"/>
              <a:t>et autres taxes indirectes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sz="2000" dirty="0"/>
              <a:t>Tout coût non conforme à la législation nationale applicable ou aux convention de financement signées entre les PPM et l'UE.</a:t>
            </a:r>
          </a:p>
          <a:p>
            <a:endParaRPr lang="es-ES_tradnl" sz="2400" dirty="0"/>
          </a:p>
          <a:p>
            <a:pPr marL="457200" indent="-457200">
              <a:buFontTx/>
              <a:buChar char="-"/>
            </a:pPr>
            <a:endParaRPr lang="es-ES_tradnl" dirty="0"/>
          </a:p>
          <a:p>
            <a:pPr marL="457200" indent="-457200">
              <a:buFontTx/>
              <a:buChar char="-"/>
            </a:pPr>
            <a:endParaRPr lang="es-ES_tradnl" dirty="0"/>
          </a:p>
          <a:p>
            <a:pPr marL="457200" indent="-457200">
              <a:buFontTx/>
              <a:buChar char="-"/>
            </a:pPr>
            <a:endParaRPr lang="en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6448" y="407516"/>
            <a:ext cx="13631463" cy="990600"/>
          </a:xfrm>
        </p:spPr>
        <p:txBody>
          <a:bodyPr/>
          <a:lstStyle/>
          <a:p>
            <a:r>
              <a:rPr lang="fr" sz="3600" b="1" dirty="0"/>
              <a:t>Coûts inéligibles</a:t>
            </a:r>
            <a:endParaRPr lang="es-ES_tradnl" sz="36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EB5B62-0D36-8167-1644-601EB8026B6C}"/>
              </a:ext>
            </a:extLst>
          </p:cNvPr>
          <p:cNvSpPr txBox="1"/>
          <p:nvPr/>
        </p:nvSpPr>
        <p:spPr>
          <a:xfrm>
            <a:off x="998311" y="6690477"/>
            <a:ext cx="13309600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TVA est éligible pour tous les projets Interreg NEXT MED du premier appel à propositions</a:t>
            </a:r>
            <a:endParaRPr lang="fr-F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477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3600" dirty="0" err="1"/>
              <a:t>Le </a:t>
            </a:r>
            <a:r>
              <a:rPr lang="fr" sz="3600" dirty="0"/>
              <a:t>budget</a:t>
            </a:r>
            <a:endParaRPr lang="en-FR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8" y="2120148"/>
            <a:ext cx="13632934" cy="510796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fr" dirty="0" err="1"/>
              <a:t>Frais </a:t>
            </a:r>
            <a:r>
              <a:rPr lang="fr" dirty="0"/>
              <a:t>de personnel – </a:t>
            </a:r>
            <a:r>
              <a:rPr lang="fr" b="1" dirty="0"/>
              <a:t>Max. 40% !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fr" dirty="0"/>
              <a:t>Frais de bureau et frais administratifs – </a:t>
            </a:r>
            <a:r>
              <a:rPr lang="fr" b="1" dirty="0"/>
              <a:t>forfait 15% des frais de personnel </a:t>
            </a:r>
            <a:r>
              <a:rPr lang="fr" dirty="0"/>
              <a:t>!</a:t>
            </a:r>
            <a:endParaRPr lang="es-ES_tradnl" b="1" dirty="0"/>
          </a:p>
          <a:p>
            <a:pPr marL="514350" indent="-514350">
              <a:buAutoNum type="arabicPeriod"/>
            </a:pPr>
            <a:r>
              <a:rPr lang="fr" dirty="0"/>
              <a:t>Frais de déplacement et hébergement – </a:t>
            </a:r>
            <a:r>
              <a:rPr lang="fr" b="1" dirty="0"/>
              <a:t>15% forfaitaire des frais de personnel </a:t>
            </a:r>
            <a:r>
              <a:rPr lang="fr" dirty="0"/>
              <a:t>!</a:t>
            </a:r>
          </a:p>
          <a:p>
            <a:pPr marL="514350" indent="-514350">
              <a:buAutoNum type="arabicPeriod"/>
            </a:pPr>
            <a:r>
              <a:rPr lang="fr" dirty="0"/>
              <a:t>Frais d’infrastructures et de travaux</a:t>
            </a:r>
            <a:endParaRPr lang="es-ES_tradnl" dirty="0"/>
          </a:p>
          <a:p>
            <a:pPr marL="514350" indent="-514350">
              <a:buAutoNum type="arabicPeriod"/>
            </a:pPr>
            <a:r>
              <a:rPr lang="fr" dirty="0"/>
              <a:t>Frais d’équipement</a:t>
            </a:r>
            <a:endParaRPr lang="es-ES_tradnl" dirty="0"/>
          </a:p>
          <a:p>
            <a:pPr marL="514350" indent="-514350">
              <a:buAutoNum type="arabicPeriod"/>
            </a:pPr>
            <a:r>
              <a:rPr lang="fr" dirty="0"/>
              <a:t>Frais d’expertise et services externes</a:t>
            </a:r>
            <a:endParaRPr lang="es-ES_tradnl" dirty="0"/>
          </a:p>
          <a:p>
            <a:endParaRPr lang="es-ES_tradnl" dirty="0"/>
          </a:p>
          <a:p>
            <a:r>
              <a:rPr lang="fr" dirty="0"/>
              <a:t>Tout coût éligible doit pouvoir s’inscrire dans une de ces catégories de coût</a:t>
            </a:r>
            <a:endParaRPr lang="es-ES_tradnl" dirty="0"/>
          </a:p>
          <a:p>
            <a:r>
              <a:rPr lang="fr" b="1" u="sng" dirty="0"/>
              <a:t>Aucun frais de préparation</a:t>
            </a:r>
            <a:r>
              <a:rPr lang="fr" dirty="0"/>
              <a:t> ne</a:t>
            </a:r>
            <a:r>
              <a:rPr lang="fr" b="1" dirty="0"/>
              <a:t> </a:t>
            </a:r>
            <a:r>
              <a:rPr lang="fr" dirty="0"/>
              <a:t>sera éligible au titre d’Interreg NEXT MED</a:t>
            </a:r>
          </a:p>
          <a:p>
            <a:endParaRPr lang="en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" dirty="0"/>
              <a:t>Catégories de coûts ( voir art. 39 </a:t>
            </a:r>
            <a:r>
              <a:rPr lang="fr" dirty="0" err="1"/>
              <a:t>à 44 du Règlement </a:t>
            </a:r>
            <a:r>
              <a:rPr lang="fr" dirty="0"/>
              <a:t>UE 1059/2021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344850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3600" dirty="0"/>
              <a:t>Catégorie de coûts 1 : Frais de personnel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26E0B-A462-6A31-8E58-E092EDB94D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8" y="1522884"/>
            <a:ext cx="13632934" cy="4538785"/>
          </a:xfrm>
        </p:spPr>
        <p:txBody>
          <a:bodyPr/>
          <a:lstStyle/>
          <a:p>
            <a:r>
              <a:rPr lang="fr" dirty="0" err="1"/>
              <a:t>Conditions </a:t>
            </a:r>
            <a:r>
              <a:rPr lang="fr" dirty="0"/>
              <a:t>d'éligibilité :</a:t>
            </a:r>
            <a:endParaRPr lang="es-ES_tradnl" sz="1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Lié au </a:t>
            </a:r>
            <a:r>
              <a:rPr lang="fr" b="1" dirty="0"/>
              <a:t>temps réellement </a:t>
            </a:r>
            <a:r>
              <a:rPr lang="fr" dirty="0"/>
              <a:t>travaillé pour la mise en œuvre du projet par les employés permanents (assignés) ou temporaires (recrutés ad hoc) des organisations demandeurs/partenaires 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b="1" dirty="0"/>
              <a:t>Contrat de travail </a:t>
            </a:r>
            <a:r>
              <a:rPr lang="fr" dirty="0"/>
              <a:t>ou </a:t>
            </a:r>
            <a:r>
              <a:rPr lang="fr" b="1" dirty="0"/>
              <a:t>contrats </a:t>
            </a:r>
            <a:r>
              <a:rPr lang="fr" dirty="0"/>
              <a:t>pour personnes physiques </a:t>
            </a:r>
            <a:r>
              <a:rPr lang="fr" b="1" dirty="0"/>
              <a:t>assimilables </a:t>
            </a:r>
            <a:r>
              <a:rPr lang="fr" dirty="0"/>
              <a:t>à un contrat de travail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Ils doivent correspondre aux </a:t>
            </a:r>
            <a:r>
              <a:rPr lang="fr" b="1" dirty="0"/>
              <a:t>salaires bruts réels </a:t>
            </a:r>
            <a:r>
              <a:rPr lang="fr" dirty="0"/>
              <a:t>y compris les charges sociales et autres éléments (prévus par la législation nationale) 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" dirty="0"/>
              <a:t>Les frais de personnel des associés ou de toute organisation non partenaire ne sont </a:t>
            </a:r>
            <a:r>
              <a:rPr lang="fr" b="1" dirty="0"/>
              <a:t>pas éligibles</a:t>
            </a:r>
            <a:r>
              <a:rPr lang="fr" dirty="0"/>
              <a:t>.</a:t>
            </a:r>
          </a:p>
          <a:p>
            <a:endParaRPr lang="en-F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49A0C5-9CE9-647B-BA8F-0A87E11E8A15}"/>
              </a:ext>
            </a:extLst>
          </p:cNvPr>
          <p:cNvSpPr txBox="1"/>
          <p:nvPr/>
        </p:nvSpPr>
        <p:spPr>
          <a:xfrm>
            <a:off x="2234159" y="6261441"/>
            <a:ext cx="9922933" cy="9541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budget dédié à la catégorie de coûts 1 « Frais de personnel » </a:t>
            </a:r>
            <a:r>
              <a:rPr lang="fr" sz="28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 peut pas </a:t>
            </a:r>
            <a:r>
              <a:rPr lang="f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être supérieur à 40 % </a:t>
            </a:r>
            <a:r>
              <a:rPr lang="f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 total des coûts éligibles du projet.</a:t>
            </a:r>
            <a:endParaRPr lang="fr-FR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373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8C442F59-8CAA-5B45-AD0E-E9E01B004C2F}"/>
    </a:ext>
  </a:extLst>
</a:theme>
</file>

<file path=ppt/theme/theme2.xml><?xml version="1.0" encoding="utf-8"?>
<a:theme xmlns:a="http://schemas.openxmlformats.org/drawingml/2006/main" name="2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4DBF946F-E094-DE40-8429-653F4C2F5E6C}"/>
    </a:ext>
  </a:extLst>
</a:theme>
</file>

<file path=ppt/theme/theme3.xml><?xml version="1.0" encoding="utf-8"?>
<a:theme xmlns:a="http://schemas.openxmlformats.org/drawingml/2006/main" name="Custom Design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9C8F0B90-E098-D04A-96F4-5D45AB19C2B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NEXT MED_ppt template_EN</Template>
  <TotalTime>1792</TotalTime>
  <Words>1875</Words>
  <Application>Microsoft Office PowerPoint</Application>
  <PresentationFormat>Personalizzato</PresentationFormat>
  <Paragraphs>154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Open Sans</vt:lpstr>
      <vt:lpstr>1_Office Theme</vt:lpstr>
      <vt:lpstr>2_Office Theme</vt:lpstr>
      <vt:lpstr>Custom Design</vt:lpstr>
      <vt:lpstr>Comprendre les principales règles financières et les coûts éligibles</vt:lpstr>
      <vt:lpstr>Principales règles financières</vt:lpstr>
      <vt:lpstr>Principales règles financières</vt:lpstr>
      <vt:lpstr>Contribution et budget maximum de l'UE par type de projet</vt:lpstr>
      <vt:lpstr>La « règle d'or » financière du Programme</vt:lpstr>
      <vt:lpstr>Presentazione standard di PowerPoint</vt:lpstr>
      <vt:lpstr>Presentazione standard di PowerPoint</vt:lpstr>
      <vt:lpstr>Le budget</vt:lpstr>
      <vt:lpstr>Catégorie de coûts 1 : Frais de personnel</vt:lpstr>
      <vt:lpstr>Catégorie de coûts 2 : Frais de bureau et frais administratifs</vt:lpstr>
      <vt:lpstr>Catégorie de coûts 3 : Frais de déplacement et d’hébergement</vt:lpstr>
      <vt:lpstr>Catégorie de coûts 4 : Frais d’infrastructures et de travaux</vt:lpstr>
      <vt:lpstr>Catégorie de coût 4 : Frais d’infrastructures et de travaux 2/2</vt:lpstr>
      <vt:lpstr>Catégorie de coûts 5 : Frais d’équipement</vt:lpstr>
      <vt:lpstr>Catégorie de coûts 6 : Frais d’expertise et de services externes</vt:lpstr>
      <vt:lpstr>Communication et visibilité</vt:lpstr>
      <vt:lpstr>Remarques  finales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Interreg NEXT MED Programme</dc:title>
  <dc:creator>ERNOUX  , VINCENT</dc:creator>
  <cp:lastModifiedBy>Martin Heibel</cp:lastModifiedBy>
  <cp:revision>73</cp:revision>
  <dcterms:created xsi:type="dcterms:W3CDTF">2023-08-24T09:23:11Z</dcterms:created>
  <dcterms:modified xsi:type="dcterms:W3CDTF">2024-02-21T11:10:10Z</dcterms:modified>
</cp:coreProperties>
</file>